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sldIdLst>
    <p:sldId id="256" r:id="rId2"/>
    <p:sldId id="280" r:id="rId3"/>
    <p:sldId id="281" r:id="rId4"/>
    <p:sldId id="282" r:id="rId5"/>
    <p:sldId id="283" r:id="rId6"/>
    <p:sldId id="300" r:id="rId7"/>
    <p:sldId id="284" r:id="rId8"/>
    <p:sldId id="285" r:id="rId9"/>
    <p:sldId id="302" r:id="rId10"/>
    <p:sldId id="286" r:id="rId11"/>
    <p:sldId id="290" r:id="rId12"/>
    <p:sldId id="287" r:id="rId13"/>
    <p:sldId id="288" r:id="rId14"/>
    <p:sldId id="289" r:id="rId15"/>
    <p:sldId id="301" r:id="rId16"/>
    <p:sldId id="291" r:id="rId17"/>
    <p:sldId id="292" r:id="rId18"/>
    <p:sldId id="293" r:id="rId19"/>
    <p:sldId id="294" r:id="rId20"/>
    <p:sldId id="296" r:id="rId21"/>
    <p:sldId id="297" r:id="rId22"/>
    <p:sldId id="298" r:id="rId23"/>
    <p:sldId id="299" r:id="rId24"/>
    <p:sldId id="259" r:id="rId2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F10C1"/>
    <a:srgbClr val="0373FF"/>
    <a:srgbClr val="0C63FD"/>
    <a:srgbClr val="0500FF"/>
    <a:srgbClr val="00FDFF"/>
    <a:srgbClr val="25B9F9"/>
    <a:srgbClr val="1A1464"/>
    <a:srgbClr val="05058E"/>
    <a:srgbClr val="000000"/>
    <a:srgbClr val="CDCD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676" autoAdjust="0"/>
    <p:restoredTop sz="80234" autoAdjust="0"/>
  </p:normalViewPr>
  <p:slideViewPr>
    <p:cSldViewPr snapToGrid="0" snapToObjects="1">
      <p:cViewPr>
        <p:scale>
          <a:sx n="66" d="100"/>
          <a:sy n="66" d="100"/>
        </p:scale>
        <p:origin x="-2676" y="-64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DA98DE-C4F3-44DD-AD95-3723FBE418CA}" type="datetimeFigureOut">
              <a:rPr lang="zh-CN" altLang="en-US" smtClean="0"/>
              <a:t>2019/3/19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370FF3-2715-474A-885C-71BF05FC320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0163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后续会说非一般情况下是不用回表的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370FF3-2715-474A-885C-71BF05FC320E}" type="slidenum">
              <a:rPr lang="zh-CN" altLang="en-US" smtClean="0">
                <a:solidFill>
                  <a:prstClr val="black"/>
                </a:solidFill>
              </a:rPr>
              <a:pPr/>
              <a:t>6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36728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370FF3-2715-474A-885C-71BF05FC320E}" type="slidenum">
              <a:rPr lang="zh-CN" altLang="en-US" smtClean="0">
                <a:solidFill>
                  <a:prstClr val="black"/>
                </a:solidFill>
              </a:rPr>
              <a:pPr/>
              <a:t>15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5064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这里索引失效指的是搜索失效，但是就算是全文扫描也还是有可能用上这个索引的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370FF3-2715-474A-885C-71BF05FC320E}" type="slidenum">
              <a:rPr lang="zh-CN" altLang="en-US" smtClean="0">
                <a:solidFill>
                  <a:prstClr val="black"/>
                </a:solidFill>
              </a:rPr>
              <a:pPr/>
              <a:t>16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5064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370FF3-2715-474A-885C-71BF05FC320E}" type="slidenum">
              <a:rPr lang="zh-CN" altLang="en-US" smtClean="0">
                <a:solidFill>
                  <a:prstClr val="black"/>
                </a:solidFill>
              </a:rPr>
              <a:pPr/>
              <a:t>17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5064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370FF3-2715-474A-885C-71BF05FC320E}" type="slidenum">
              <a:rPr lang="zh-CN" altLang="en-US" smtClean="0">
                <a:solidFill>
                  <a:prstClr val="black"/>
                </a:solidFill>
              </a:rPr>
              <a:pPr/>
              <a:t>18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5064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370FF3-2715-474A-885C-71BF05FC320E}" type="slidenum">
              <a:rPr lang="zh-CN" altLang="en-US" smtClean="0">
                <a:solidFill>
                  <a:prstClr val="black"/>
                </a:solidFill>
              </a:rPr>
              <a:pPr/>
              <a:t>19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5064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370FF3-2715-474A-885C-71BF05FC320E}" type="slidenum">
              <a:rPr lang="zh-CN" altLang="en-US" smtClean="0">
                <a:solidFill>
                  <a:prstClr val="black"/>
                </a:solidFill>
              </a:rPr>
              <a:pPr/>
              <a:t>20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5064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370FF3-2715-474A-885C-71BF05FC320E}" type="slidenum">
              <a:rPr lang="zh-CN" altLang="en-US" smtClean="0">
                <a:solidFill>
                  <a:prstClr val="black"/>
                </a:solidFill>
              </a:rPr>
              <a:pPr/>
              <a:t>21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5064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370FF3-2715-474A-885C-71BF05FC320E}" type="slidenum">
              <a:rPr lang="zh-CN" altLang="en-US" smtClean="0">
                <a:solidFill>
                  <a:prstClr val="black"/>
                </a:solidFill>
              </a:rPr>
              <a:pPr/>
              <a:t>22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50642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370FF3-2715-474A-885C-71BF05FC320E}" type="slidenum">
              <a:rPr lang="zh-CN" altLang="en-US" smtClean="0">
                <a:solidFill>
                  <a:prstClr val="black"/>
                </a:solidFill>
              </a:rPr>
              <a:pPr/>
              <a:t>23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5064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后续会说非一般情况下是不用回表的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370FF3-2715-474A-885C-71BF05FC320E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36728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370FF3-2715-474A-885C-71BF05FC320E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5064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自增主键可以保证主键索引一直是顺序追加的，一般不会触发页分裂，最多一个数据页满了，重新申请一个新的数据页；</a:t>
            </a:r>
            <a:endParaRPr lang="en-US" altLang="zh-CN" dirty="0" smtClean="0"/>
          </a:p>
          <a:p>
            <a:r>
              <a:rPr lang="zh-CN" altLang="en-US" dirty="0" smtClean="0"/>
              <a:t>非自增主键索引所要插入的数据页是随机的，很容易导致页分裂，增加页中的碎片以及写入</a:t>
            </a:r>
            <a:r>
              <a:rPr lang="en-US" altLang="zh-CN" dirty="0" smtClean="0"/>
              <a:t>IO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370FF3-2715-474A-885C-71BF05FC320E}" type="slidenum">
              <a:rPr lang="zh-CN" altLang="en-US" smtClean="0">
                <a:solidFill>
                  <a:prstClr val="black"/>
                </a:solidFill>
              </a:rPr>
              <a:pPr/>
              <a:t>9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5064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最左索引原则见后续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370FF3-2715-474A-885C-71BF05FC320E}" type="slidenum">
              <a:rPr lang="zh-CN" altLang="en-US" smtClean="0">
                <a:solidFill>
                  <a:prstClr val="black"/>
                </a:solidFill>
              </a:rPr>
              <a:pPr/>
              <a:t>10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5064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370FF3-2715-474A-885C-71BF05FC320E}" type="slidenum">
              <a:rPr lang="zh-CN" altLang="en-US" smtClean="0">
                <a:solidFill>
                  <a:prstClr val="black"/>
                </a:solidFill>
              </a:rPr>
              <a:pPr/>
              <a:t>11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5064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370FF3-2715-474A-885C-71BF05FC320E}" type="slidenum">
              <a:rPr lang="zh-CN" altLang="en-US" smtClean="0">
                <a:solidFill>
                  <a:prstClr val="black"/>
                </a:solidFill>
              </a:rPr>
              <a:pPr/>
              <a:t>12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5064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aseline="0" dirty="0" smtClean="0"/>
              <a:t>c a b      c b a         </a:t>
            </a:r>
          </a:p>
          <a:p>
            <a:pPr marL="0" indent="0">
              <a:buNone/>
            </a:pPr>
            <a:r>
              <a:rPr lang="en-US" altLang="zh-CN" baseline="0" dirty="0" smtClean="0"/>
              <a:t>1 1 2      1 2 1 </a:t>
            </a:r>
          </a:p>
          <a:p>
            <a:pPr marL="0" indent="0">
              <a:buNone/>
            </a:pPr>
            <a:r>
              <a:rPr lang="en-US" altLang="zh-CN" dirty="0" smtClean="0"/>
              <a:t>1 2 3      1 3 2 </a:t>
            </a:r>
          </a:p>
          <a:p>
            <a:pPr marL="0" indent="0">
              <a:buNone/>
            </a:pPr>
            <a:r>
              <a:rPr lang="en-US" altLang="zh-CN" dirty="0" smtClean="0"/>
              <a:t>2 2 4      2 4 2</a:t>
            </a:r>
          </a:p>
          <a:p>
            <a:pPr marL="0" indent="0">
              <a:buNone/>
            </a:pPr>
            <a:r>
              <a:rPr lang="en-US" altLang="zh-CN" dirty="0" smtClean="0"/>
              <a:t>2 3 3      2 3 3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370FF3-2715-474A-885C-71BF05FC320E}" type="slidenum">
              <a:rPr lang="zh-CN" altLang="en-US" smtClean="0">
                <a:solidFill>
                  <a:prstClr val="black"/>
                </a:solidFill>
              </a:rPr>
              <a:pPr/>
              <a:t>13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5064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370FF3-2715-474A-885C-71BF05FC320E}" type="slidenum">
              <a:rPr lang="zh-CN" altLang="en-US" smtClean="0">
                <a:solidFill>
                  <a:prstClr val="black"/>
                </a:solidFill>
              </a:rPr>
              <a:pPr/>
              <a:t>14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5064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6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972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B4326-70AB-6E40-9B40-89D7714CBEC5}" type="datetimeFigureOut">
              <a:rPr kumimoji="1" lang="zh-CN" altLang="en-US" smtClean="0"/>
              <a:t>2019/3/19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B6585-83FE-5040-9ACD-DD640118805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214374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B4326-70AB-6E40-9B40-89D7714CBEC5}" type="datetimeFigureOut">
              <a:rPr kumimoji="1" lang="zh-CN" altLang="en-US" smtClean="0"/>
              <a:t>2019/3/19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B6585-83FE-5040-9ACD-DD640118805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191954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6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4842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6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8206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B4326-70AB-6E40-9B40-89D7714CBEC5}" type="datetimeFigureOut">
              <a:rPr kumimoji="1" lang="zh-CN" altLang="en-US" smtClean="0"/>
              <a:t>2019/3/19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B6585-83FE-5040-9ACD-DD640118805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671767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B4326-70AB-6E40-9B40-89D7714CBEC5}" type="datetimeFigureOut">
              <a:rPr kumimoji="1" lang="zh-CN" altLang="en-US" smtClean="0"/>
              <a:t>2019/3/19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B6585-83FE-5040-9ACD-DD640118805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52362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B4326-70AB-6E40-9B40-89D7714CBEC5}" type="datetimeFigureOut">
              <a:rPr kumimoji="1" lang="zh-CN" altLang="en-US" smtClean="0"/>
              <a:t>2019/3/19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B6585-83FE-5040-9ACD-DD640118805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083046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B4326-70AB-6E40-9B40-89D7714CBEC5}" type="datetimeFigureOut">
              <a:rPr kumimoji="1" lang="zh-CN" altLang="en-US" smtClean="0"/>
              <a:t>2019/3/19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B6585-83FE-5040-9ACD-DD640118805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716092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B4326-70AB-6E40-9B40-89D7714CBEC5}" type="datetimeFigureOut">
              <a:rPr kumimoji="1" lang="zh-CN" altLang="en-US" smtClean="0"/>
              <a:t>2019/3/19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B6585-83FE-5040-9ACD-DD640118805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466768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B4326-70AB-6E40-9B40-89D7714CBEC5}" type="datetimeFigureOut">
              <a:rPr kumimoji="1" lang="zh-CN" altLang="en-US" smtClean="0"/>
              <a:t>2019/3/19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B6585-83FE-5040-9ACD-DD640118805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555025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BB4326-70AB-6E40-9B40-89D7714CBEC5}" type="datetimeFigureOut">
              <a:rPr kumimoji="1" lang="zh-CN" altLang="en-US" smtClean="0"/>
              <a:t>2019/3/19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EB6585-83FE-5040-9ACD-DD640118805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253594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>
            <a:spLocks noChangeArrowheads="1"/>
          </p:cNvSpPr>
          <p:nvPr/>
        </p:nvSpPr>
        <p:spPr bwMode="auto">
          <a:xfrm>
            <a:off x="2725577" y="2061109"/>
            <a:ext cx="6740846" cy="1815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algn="ctr">
              <a:defRPr/>
            </a:pPr>
            <a:r>
              <a:rPr lang="zh-CN" altLang="en-US" sz="5600" b="1" kern="4000" spc="300" dirty="0" smtClean="0">
                <a:solidFill>
                  <a:schemeClr val="bg1"/>
                </a:solidFill>
                <a:latin typeface="微软雅黑" charset="-122"/>
                <a:ea typeface="微软雅黑" charset="-122"/>
                <a:cs typeface="微软雅黑" charset="-122"/>
              </a:rPr>
              <a:t>课程名称</a:t>
            </a:r>
            <a:endParaRPr lang="en-US" altLang="zh-CN" sz="5600" b="1" kern="4000" spc="300" dirty="0" smtClean="0">
              <a:solidFill>
                <a:schemeClr val="bg1"/>
              </a:solidFill>
              <a:latin typeface="微软雅黑" charset="-122"/>
              <a:ea typeface="微软雅黑" charset="-122"/>
              <a:cs typeface="微软雅黑" charset="-122"/>
            </a:endParaRPr>
          </a:p>
          <a:p>
            <a:pPr algn="ctr">
              <a:defRPr/>
            </a:pPr>
            <a:r>
              <a:rPr lang="en-US" altLang="zh-CN" sz="5600" b="1" kern="4000" spc="300" dirty="0" err="1">
                <a:solidFill>
                  <a:schemeClr val="bg1"/>
                </a:solidFill>
                <a:latin typeface="微软雅黑" charset="-122"/>
                <a:ea typeface="微软雅黑" charset="-122"/>
                <a:cs typeface="微软雅黑" charset="-122"/>
              </a:rPr>
              <a:t>M</a:t>
            </a:r>
            <a:r>
              <a:rPr lang="en-US" altLang="zh-CN" sz="5600" b="1" kern="4000" spc="300" dirty="0" err="1" smtClean="0">
                <a:solidFill>
                  <a:schemeClr val="bg1"/>
                </a:solidFill>
                <a:latin typeface="微软雅黑" charset="-122"/>
                <a:ea typeface="微软雅黑" charset="-122"/>
                <a:cs typeface="微软雅黑" charset="-122"/>
              </a:rPr>
              <a:t>ysql</a:t>
            </a:r>
            <a:r>
              <a:rPr lang="zh-CN" altLang="en-US" sz="5600" b="1" kern="4000" spc="300" dirty="0">
                <a:solidFill>
                  <a:schemeClr val="bg1"/>
                </a:solidFill>
                <a:latin typeface="微软雅黑" charset="-122"/>
                <a:ea typeface="微软雅黑" charset="-122"/>
                <a:cs typeface="微软雅黑" charset="-122"/>
              </a:rPr>
              <a:t>索引</a:t>
            </a:r>
            <a:r>
              <a:rPr lang="zh-CN" altLang="en-US" sz="5600" b="1" kern="4000" spc="300" dirty="0" smtClean="0">
                <a:solidFill>
                  <a:schemeClr val="bg1"/>
                </a:solidFill>
                <a:latin typeface="微软雅黑" charset="-122"/>
                <a:ea typeface="微软雅黑" charset="-122"/>
                <a:cs typeface="微软雅黑" charset="-122"/>
              </a:rPr>
              <a:t>分享</a:t>
            </a:r>
            <a:endParaRPr lang="en-US" altLang="zh-CN" sz="5600" b="1" kern="4000" spc="300" dirty="0" smtClean="0">
              <a:solidFill>
                <a:schemeClr val="bg1"/>
              </a:solidFill>
              <a:latin typeface="微软雅黑" charset="-122"/>
              <a:ea typeface="微软雅黑" charset="-122"/>
              <a:cs typeface="微软雅黑" charset="-122"/>
            </a:endParaRPr>
          </a:p>
        </p:txBody>
      </p:sp>
      <p:sp>
        <p:nvSpPr>
          <p:cNvPr id="6" name="矩形 5"/>
          <p:cNvSpPr>
            <a:spLocks noChangeArrowheads="1"/>
          </p:cNvSpPr>
          <p:nvPr/>
        </p:nvSpPr>
        <p:spPr bwMode="auto">
          <a:xfrm>
            <a:off x="3947752" y="5275209"/>
            <a:ext cx="4296497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algn="ctr">
              <a:defRPr/>
            </a:pPr>
            <a:r>
              <a:rPr lang="zh-CN" altLang="en-US" kern="4000" spc="100" dirty="0" smtClean="0">
                <a:solidFill>
                  <a:schemeClr val="bg1"/>
                </a:solidFill>
                <a:latin typeface="微软雅黑" charset="-122"/>
                <a:ea typeface="微软雅黑" charset="-122"/>
                <a:cs typeface="微软雅黑" charset="-122"/>
              </a:rPr>
              <a:t>末端渠道</a:t>
            </a:r>
            <a:r>
              <a:rPr lang="zh-CN" altLang="en-US" kern="4000" spc="100" dirty="0" smtClean="0">
                <a:solidFill>
                  <a:schemeClr val="bg1"/>
                </a:solidFill>
                <a:latin typeface="微软雅黑" charset="-122"/>
                <a:ea typeface="微软雅黑" charset="-122"/>
                <a:cs typeface="微软雅黑" charset="-122"/>
              </a:rPr>
              <a:t>研发中心</a:t>
            </a:r>
            <a:endParaRPr lang="en-US" altLang="zh-CN" kern="4000" spc="100" dirty="0" smtClean="0">
              <a:solidFill>
                <a:schemeClr val="bg1"/>
              </a:solidFill>
              <a:latin typeface="微软雅黑" charset="-122"/>
              <a:ea typeface="微软雅黑" charset="-122"/>
              <a:cs typeface="微软雅黑" charset="-122"/>
            </a:endParaRPr>
          </a:p>
          <a:p>
            <a:pPr algn="ctr">
              <a:defRPr/>
            </a:pPr>
            <a:r>
              <a:rPr lang="zh-CN" altLang="en-US" kern="4000" spc="100" dirty="0" smtClean="0">
                <a:solidFill>
                  <a:schemeClr val="bg1"/>
                </a:solidFill>
                <a:latin typeface="微软雅黑" charset="-122"/>
                <a:ea typeface="微软雅黑" charset="-122"/>
                <a:cs typeface="微软雅黑" charset="-122"/>
              </a:rPr>
              <a:t>朱雪彬</a:t>
            </a:r>
            <a:endParaRPr lang="en-US" altLang="zh-CN" kern="4000" spc="100" dirty="0" smtClean="0">
              <a:solidFill>
                <a:schemeClr val="bg1"/>
              </a:solidFill>
              <a:latin typeface="微软雅黑" charset="-122"/>
              <a:ea typeface="微软雅黑" charset="-122"/>
              <a:cs typeface="微软雅黑" charset="-122"/>
            </a:endParaRPr>
          </a:p>
          <a:p>
            <a:pPr algn="ctr">
              <a:defRPr/>
            </a:pPr>
            <a:r>
              <a:rPr lang="en-US" altLang="zh-CN" kern="4000" spc="100" dirty="0" smtClean="0">
                <a:solidFill>
                  <a:schemeClr val="bg1"/>
                </a:solidFill>
                <a:latin typeface="微软雅黑" charset="-122"/>
                <a:ea typeface="微软雅黑" charset="-122"/>
                <a:cs typeface="微软雅黑" charset="-122"/>
              </a:rPr>
              <a:t>2019</a:t>
            </a:r>
            <a:r>
              <a:rPr lang="zh-CN" altLang="en-US" kern="4000" spc="100" dirty="0" smtClean="0">
                <a:solidFill>
                  <a:schemeClr val="bg1"/>
                </a:solidFill>
                <a:latin typeface="微软雅黑" charset="-122"/>
                <a:ea typeface="微软雅黑" charset="-122"/>
                <a:cs typeface="微软雅黑" charset="-122"/>
              </a:rPr>
              <a:t>年</a:t>
            </a:r>
            <a:r>
              <a:rPr lang="en-US" altLang="zh-CN" kern="4000" spc="100" dirty="0">
                <a:solidFill>
                  <a:schemeClr val="bg1"/>
                </a:solidFill>
                <a:latin typeface="微软雅黑" charset="-122"/>
                <a:ea typeface="微软雅黑" charset="-122"/>
                <a:cs typeface="微软雅黑" charset="-122"/>
              </a:rPr>
              <a:t>3</a:t>
            </a:r>
            <a:r>
              <a:rPr lang="zh-CN" altLang="en-US" kern="4000" spc="100" dirty="0" smtClean="0">
                <a:solidFill>
                  <a:schemeClr val="bg1"/>
                </a:solidFill>
                <a:latin typeface="微软雅黑" charset="-122"/>
                <a:ea typeface="微软雅黑" charset="-122"/>
                <a:cs typeface="微软雅黑" charset="-122"/>
              </a:rPr>
              <a:t>月</a:t>
            </a:r>
            <a:endParaRPr lang="en-US" altLang="zh-CN" kern="4000" spc="100" dirty="0" smtClean="0">
              <a:solidFill>
                <a:schemeClr val="bg1"/>
              </a:solidFill>
              <a:latin typeface="微软雅黑" charset="-122"/>
              <a:ea typeface="微软雅黑" charset="-122"/>
              <a:cs typeface="微软雅黑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92693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/>
          <p:cNvSpPr>
            <a:spLocks noChangeArrowheads="1"/>
          </p:cNvSpPr>
          <p:nvPr/>
        </p:nvSpPr>
        <p:spPr bwMode="auto">
          <a:xfrm>
            <a:off x="891878" y="250575"/>
            <a:ext cx="582896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>
              <a:defRPr/>
            </a:pPr>
            <a:r>
              <a:rPr lang="zh-CN" altLang="en-US" sz="3200" b="1" kern="4000" spc="300" dirty="0" smtClean="0">
                <a:solidFill>
                  <a:srgbClr val="0500FF"/>
                </a:solidFill>
                <a:latin typeface="微软雅黑" charset="-122"/>
                <a:ea typeface="微软雅黑" charset="-122"/>
                <a:cs typeface="微软雅黑" charset="-122"/>
              </a:rPr>
              <a:t>覆盖索引</a:t>
            </a:r>
            <a:endParaRPr lang="en-US" altLang="zh-CN" sz="3200" b="1" kern="4000" spc="300" dirty="0" smtClean="0">
              <a:solidFill>
                <a:srgbClr val="0500FF"/>
              </a:solidFill>
              <a:latin typeface="微软雅黑" charset="-122"/>
              <a:ea typeface="微软雅黑" charset="-122"/>
              <a:cs typeface="微软雅黑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125521" y="959509"/>
            <a:ext cx="832476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前面说了一般情况下，根据普通索引查找之后是需要根据主键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id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回表再查一次行数据的，但是如果能用上覆盖索引就不用回表了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覆盖索引：是指普通索引里面的字段已经包含了查询语句所需要的字段，这个时候直接从普通索引上取相关的字段就可以了，不用再回表了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设计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索引的时候，对于一些高频查询需求，可以考虑能否用上覆盖索引，提升查找效率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198092" y="3463159"/>
            <a:ext cx="566865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create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table T(</a:t>
            </a:r>
          </a:p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primary key, </a:t>
            </a:r>
          </a:p>
          <a:p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not null, </a:t>
            </a:r>
          </a:p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varchar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(16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),</a:t>
            </a:r>
          </a:p>
          <a:p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 </a:t>
            </a:r>
            <a:r>
              <a:rPr lang="en-US" altLang="zh-CN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varchar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(16),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index 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a,b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))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engine=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InnoDB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endParaRPr lang="en-US" altLang="zh-CN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elect * from T where a=5; //</a:t>
            </a:r>
          </a:p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elect </a:t>
            </a:r>
            <a:r>
              <a:rPr lang="en-US" altLang="zh-CN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id,a,b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from T where a=5; 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//</a:t>
            </a:r>
            <a:endParaRPr lang="en-US" altLang="zh-CN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9465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/>
          <p:cNvSpPr>
            <a:spLocks noChangeArrowheads="1"/>
          </p:cNvSpPr>
          <p:nvPr/>
        </p:nvSpPr>
        <p:spPr bwMode="auto">
          <a:xfrm>
            <a:off x="891878" y="250575"/>
            <a:ext cx="582896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>
              <a:defRPr/>
            </a:pPr>
            <a:r>
              <a:rPr lang="zh-CN" altLang="en-US" sz="3200" b="1" kern="4000" spc="300" dirty="0" smtClean="0">
                <a:solidFill>
                  <a:srgbClr val="0500FF"/>
                </a:solidFill>
                <a:latin typeface="微软雅黑" charset="-122"/>
                <a:ea typeface="微软雅黑" charset="-122"/>
                <a:cs typeface="微软雅黑" charset="-122"/>
              </a:rPr>
              <a:t>联合索引</a:t>
            </a:r>
            <a:endParaRPr lang="en-US" altLang="zh-CN" sz="3200" b="1" kern="4000" spc="300" dirty="0" smtClean="0">
              <a:solidFill>
                <a:srgbClr val="0500FF"/>
              </a:solidFill>
              <a:latin typeface="微软雅黑" charset="-122"/>
              <a:ea typeface="微软雅黑" charset="-122"/>
              <a:cs typeface="微软雅黑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111007" y="1017565"/>
            <a:ext cx="8295736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联合索引：就是指多个字段联合在一起创建索引</a:t>
            </a:r>
            <a:endParaRPr lang="en-US" altLang="zh-CN" sz="20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0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如下表创建了</a:t>
            </a:r>
            <a:r>
              <a:rPr lang="en-US" altLang="zh-CN" sz="2000" dirty="0" err="1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a,b</a:t>
            </a:r>
            <a:r>
              <a:rPr lang="zh-CN" altLang="en-US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字段的联合索引</a:t>
            </a:r>
            <a:endParaRPr lang="en-US" altLang="zh-CN" sz="20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</a:t>
            </a:r>
            <a:r>
              <a:rPr lang="en-US" altLang="zh-CN" sz="2000" dirty="0" smtClea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reate table t(</a:t>
            </a:r>
          </a:p>
          <a:p>
            <a:r>
              <a:rPr lang="en-US" altLang="zh-CN" sz="2000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id </a:t>
            </a:r>
            <a:r>
              <a:rPr lang="en-US" altLang="zh-CN" sz="2000" dirty="0" err="1" smtClea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int</a:t>
            </a:r>
            <a:r>
              <a:rPr lang="en-US" altLang="zh-CN" sz="2000" dirty="0" smtClea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,</a:t>
            </a:r>
          </a:p>
          <a:p>
            <a:r>
              <a:rPr lang="en-US" altLang="zh-CN" sz="2000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a </a:t>
            </a:r>
            <a:r>
              <a:rPr lang="en-US" altLang="zh-CN" sz="2000" dirty="0" err="1" smtClea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int</a:t>
            </a:r>
            <a:r>
              <a:rPr lang="en-US" altLang="zh-CN" sz="2000" dirty="0" smtClea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,</a:t>
            </a:r>
          </a:p>
          <a:p>
            <a:r>
              <a:rPr lang="en-US" altLang="zh-CN" sz="2000" dirty="0" smtClea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b </a:t>
            </a:r>
            <a:r>
              <a:rPr lang="en-US" altLang="zh-CN" sz="2000" dirty="0" err="1" smtClea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int</a:t>
            </a:r>
            <a:r>
              <a:rPr lang="en-US" altLang="zh-CN" sz="2000" dirty="0" smtClea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,</a:t>
            </a:r>
          </a:p>
          <a:p>
            <a:r>
              <a:rPr lang="en-US" altLang="zh-CN" sz="2000" dirty="0" smtClea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primary key (id),</a:t>
            </a:r>
          </a:p>
          <a:p>
            <a:r>
              <a:rPr lang="en-US" altLang="zh-CN" sz="2000" dirty="0" smtClea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</a:t>
            </a:r>
            <a:r>
              <a:rPr lang="en-US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key </a:t>
            </a:r>
            <a:r>
              <a:rPr lang="en-US" altLang="zh-CN" sz="2000" dirty="0" err="1" smtClean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idx_a_b</a:t>
            </a:r>
            <a:r>
              <a:rPr lang="en-US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lang="en-US" altLang="zh-CN" sz="2000" dirty="0" err="1" smtClean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a,b</a:t>
            </a:r>
            <a:r>
              <a:rPr lang="en-US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  <a:endParaRPr lang="en-US" altLang="zh-CN" sz="2000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en-US" altLang="zh-CN" sz="2000" dirty="0" smtClea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 Engine=</a:t>
            </a:r>
            <a:r>
              <a:rPr lang="en-US" altLang="zh-CN" sz="2000" dirty="0" err="1" smtClea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InnoDB</a:t>
            </a:r>
            <a:r>
              <a:rPr lang="en-US" altLang="zh-CN" sz="2000" dirty="0" smtClea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default charset=utf8;</a:t>
            </a:r>
          </a:p>
          <a:p>
            <a:endParaRPr lang="en-US" altLang="zh-CN" sz="20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对于</a:t>
            </a:r>
            <a:r>
              <a:rPr lang="en-US" altLang="zh-CN" sz="2000" dirty="0" err="1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idx_a_b</a:t>
            </a:r>
            <a:r>
              <a:rPr lang="zh-CN" altLang="en-US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联合索引，先根据</a:t>
            </a:r>
            <a:r>
              <a:rPr lang="en-US" altLang="zh-CN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排序再根据</a:t>
            </a:r>
            <a:r>
              <a:rPr lang="en-US" altLang="zh-CN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zh-CN" altLang="en-US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排序，即当</a:t>
            </a:r>
            <a:r>
              <a:rPr lang="en-US" altLang="zh-CN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相同时根据</a:t>
            </a:r>
            <a:r>
              <a:rPr lang="en-US" altLang="zh-CN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zh-CN" altLang="en-US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排序，适用于如下的</a:t>
            </a:r>
            <a:r>
              <a:rPr lang="en-US" altLang="zh-CN" sz="2000" dirty="0" err="1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sql</a:t>
            </a:r>
            <a:r>
              <a:rPr lang="zh-CN" altLang="en-US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语句查询：</a:t>
            </a:r>
            <a:endParaRPr lang="en-US" altLang="zh-CN" sz="20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en-US" altLang="zh-CN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elect * from t where a=1 and b=1;</a:t>
            </a:r>
          </a:p>
          <a:p>
            <a:r>
              <a:rPr lang="en-US" altLang="zh-CN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en-US" altLang="zh-CN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elect * from t where a=1 order by b limit 2; // </a:t>
            </a:r>
          </a:p>
          <a:p>
            <a:endParaRPr lang="en-US" altLang="zh-CN" sz="20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0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99810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/>
          <p:cNvSpPr>
            <a:spLocks noChangeArrowheads="1"/>
          </p:cNvSpPr>
          <p:nvPr/>
        </p:nvSpPr>
        <p:spPr bwMode="auto">
          <a:xfrm>
            <a:off x="891878" y="250575"/>
            <a:ext cx="582896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>
              <a:defRPr/>
            </a:pPr>
            <a:r>
              <a:rPr lang="zh-CN" altLang="en-US" sz="3200" b="1" kern="4000" spc="300" dirty="0" smtClean="0">
                <a:solidFill>
                  <a:srgbClr val="0500FF"/>
                </a:solidFill>
                <a:latin typeface="微软雅黑" charset="-122"/>
                <a:ea typeface="微软雅黑" charset="-122"/>
                <a:cs typeface="微软雅黑" charset="-122"/>
              </a:rPr>
              <a:t>最左前缀原则</a:t>
            </a:r>
            <a:endParaRPr lang="en-US" altLang="zh-CN" sz="3200" b="1" kern="4000" spc="300" dirty="0" smtClean="0">
              <a:solidFill>
                <a:srgbClr val="0500FF"/>
              </a:solidFill>
              <a:latin typeface="微软雅黑" charset="-122"/>
              <a:ea typeface="微软雅黑" charset="-122"/>
              <a:cs typeface="微软雅黑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111007" y="1017565"/>
            <a:ext cx="829573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最左前缀原则：</a:t>
            </a:r>
            <a:endParaRPr lang="en-US" altLang="zh-CN" sz="20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对于联合索引，联合索引的</a:t>
            </a:r>
            <a:r>
              <a:rPr lang="en-US" altLang="zh-CN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’</a:t>
            </a:r>
            <a:r>
              <a:rPr lang="zh-CN" altLang="en-US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最左前缀</a:t>
            </a:r>
            <a:r>
              <a:rPr lang="en-US" altLang="zh-CN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’</a:t>
            </a:r>
            <a:r>
              <a:rPr lang="zh-CN" altLang="en-US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是可以当做索引来定位记录的</a:t>
            </a:r>
            <a:endParaRPr lang="en-US" altLang="zh-CN" sz="20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对于字符串索引</a:t>
            </a:r>
            <a:r>
              <a:rPr lang="en-US" altLang="zh-CN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</a:t>
            </a:r>
            <a:r>
              <a:rPr lang="zh-CN" altLang="en-US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</a:t>
            </a:r>
            <a:r>
              <a:rPr lang="en-US" altLang="zh-CN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like ‘</a:t>
            </a:r>
            <a:r>
              <a:rPr lang="en-US" altLang="zh-CN" sz="2000" dirty="0" err="1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abc</a:t>
            </a:r>
            <a:r>
              <a:rPr lang="en-US" altLang="zh-CN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%’,</a:t>
            </a:r>
            <a:r>
              <a:rPr lang="zh-CN" altLang="en-US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也是可以用上</a:t>
            </a:r>
            <a:r>
              <a:rPr lang="en-US" altLang="zh-CN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</a:t>
            </a:r>
            <a:r>
              <a:rPr lang="zh-CN" altLang="en-US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索引的</a:t>
            </a:r>
            <a:endParaRPr lang="en-US" altLang="zh-CN" sz="20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索引建立联合索引的时候，要根据实际场景决定联合索引中各个字段的顺序，充分利用最左前缀原则，尽量多的使用到联合索引</a:t>
            </a:r>
            <a:endParaRPr lang="en-US" altLang="zh-CN" sz="20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183577" y="2573803"/>
            <a:ext cx="7961907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</a:t>
            </a:r>
            <a:r>
              <a:rPr lang="en-US" altLang="zh-CN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table T(</a:t>
            </a:r>
          </a:p>
          <a:p>
            <a:r>
              <a:rPr lang="en-US" altLang="zh-CN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id </a:t>
            </a:r>
            <a:r>
              <a:rPr lang="en-US" altLang="zh-CN" sz="20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altLang="zh-CN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primary key, </a:t>
            </a:r>
          </a:p>
          <a:p>
            <a:r>
              <a:rPr lang="en-US" altLang="zh-CN" sz="20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altLang="zh-CN" sz="2000" dirty="0" err="1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varchar</a:t>
            </a:r>
            <a:r>
              <a:rPr lang="en-US" altLang="zh-CN" sz="20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(16), </a:t>
            </a:r>
            <a:endParaRPr lang="en-US" altLang="zh-CN" sz="20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CN" sz="20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varchar</a:t>
            </a:r>
            <a:r>
              <a:rPr lang="en-US" altLang="zh-CN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(16</a:t>
            </a:r>
            <a:r>
              <a:rPr lang="en-US" altLang="zh-CN" sz="20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),</a:t>
            </a:r>
          </a:p>
          <a:p>
            <a:r>
              <a:rPr lang="en-US" altLang="zh-CN" sz="20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index (</a:t>
            </a:r>
            <a:r>
              <a:rPr lang="en-US" altLang="zh-CN" sz="2000" dirty="0" err="1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a,b</a:t>
            </a:r>
            <a:r>
              <a:rPr lang="en-US" altLang="zh-CN" sz="20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))</a:t>
            </a:r>
            <a:r>
              <a:rPr lang="en-US" altLang="zh-CN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engine=</a:t>
            </a:r>
            <a:r>
              <a:rPr lang="en-US" altLang="zh-CN" sz="20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InnoDB</a:t>
            </a:r>
            <a:r>
              <a:rPr lang="en-US" altLang="zh-CN" sz="20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r>
              <a:rPr lang="en-US" altLang="zh-CN" sz="20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</a:t>
            </a:r>
            <a:r>
              <a:rPr lang="zh-CN" altLang="en-US" sz="20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联合索引</a:t>
            </a:r>
            <a:r>
              <a:rPr lang="en-US" altLang="zh-CN" sz="20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000" dirty="0" err="1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a,b</a:t>
            </a:r>
            <a:r>
              <a:rPr lang="en-US" altLang="zh-CN" sz="20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-US" sz="20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，所以</a:t>
            </a:r>
            <a:r>
              <a:rPr lang="en-US" altLang="zh-CN" sz="20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(a)</a:t>
            </a:r>
            <a:r>
              <a:rPr lang="zh-CN" altLang="en-US" sz="20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单个索引能用上，</a:t>
            </a:r>
            <a:r>
              <a:rPr lang="en-US" altLang="zh-CN" sz="20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  <a:r>
              <a:rPr lang="zh-CN" altLang="en-US" sz="20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就用不上了</a:t>
            </a:r>
            <a:endParaRPr lang="en-US" altLang="zh-CN" sz="2000" dirty="0" smtClean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select * from T where </a:t>
            </a:r>
            <a:r>
              <a:rPr lang="en-US" altLang="zh-CN" sz="20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a=“</a:t>
            </a:r>
            <a:r>
              <a:rPr lang="en-US" altLang="zh-CN" sz="2000" dirty="0" err="1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xm</a:t>
            </a:r>
            <a:r>
              <a:rPr lang="en-US" altLang="zh-CN" sz="20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 and b=“</a:t>
            </a:r>
            <a:r>
              <a:rPr lang="en-US" altLang="zh-CN" sz="2000" dirty="0" err="1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xh</a:t>
            </a:r>
            <a:r>
              <a:rPr lang="en-US" altLang="zh-CN" sz="20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”; //(</a:t>
            </a:r>
            <a:r>
              <a:rPr lang="en-US" altLang="zh-CN" sz="2000" dirty="0" err="1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a,b</a:t>
            </a:r>
            <a:r>
              <a:rPr lang="en-US" altLang="zh-CN" sz="20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n-US" altLang="zh-CN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sz="20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elect * from T where b=</a:t>
            </a:r>
            <a:r>
              <a:rPr lang="zh-CN" altLang="en-US" sz="20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en-US" altLang="zh-CN" sz="2000" dirty="0" err="1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xh</a:t>
            </a:r>
            <a:r>
              <a:rPr lang="zh-CN" altLang="en-US" sz="20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 </a:t>
            </a:r>
            <a:r>
              <a:rPr lang="en-US" altLang="zh-CN" sz="20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a=“</a:t>
            </a:r>
            <a:r>
              <a:rPr lang="en-US" altLang="zh-CN" sz="2000" dirty="0" err="1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xm</a:t>
            </a:r>
            <a:r>
              <a:rPr lang="en-US" altLang="zh-CN" sz="20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”; //(</a:t>
            </a:r>
            <a:r>
              <a:rPr lang="en-US" altLang="zh-CN" sz="2000" dirty="0" err="1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a,b</a:t>
            </a:r>
            <a:r>
              <a:rPr lang="en-US" altLang="zh-CN" sz="20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altLang="zh-CN" sz="2000" dirty="0" smtClean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0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select * from T where a=“</a:t>
            </a:r>
            <a:r>
              <a:rPr lang="en-US" altLang="zh-CN" sz="2000" dirty="0" err="1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xm</a:t>
            </a:r>
            <a:r>
              <a:rPr lang="en-US" altLang="zh-CN" sz="20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”;//</a:t>
            </a:r>
            <a:r>
              <a:rPr lang="zh-CN" altLang="en-US" sz="20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能 </a:t>
            </a:r>
            <a:r>
              <a:rPr lang="en-US" altLang="zh-CN" sz="20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(a)</a:t>
            </a:r>
          </a:p>
          <a:p>
            <a:r>
              <a:rPr lang="en-US" altLang="zh-CN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select * from T where </a:t>
            </a:r>
            <a:r>
              <a:rPr lang="en-US" altLang="zh-CN" sz="20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b=“</a:t>
            </a:r>
            <a:r>
              <a:rPr lang="en-US" altLang="zh-CN" sz="2000" dirty="0" err="1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xh</a:t>
            </a:r>
            <a:r>
              <a:rPr lang="en-US" altLang="zh-CN" sz="20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”;//</a:t>
            </a:r>
            <a:r>
              <a:rPr lang="zh-CN" altLang="en-US" sz="20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不能</a:t>
            </a:r>
            <a:r>
              <a:rPr lang="en-US" altLang="zh-CN" sz="20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zh-CN" altLang="en-US" sz="20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如果要用上只能单独建一个索引</a:t>
            </a:r>
            <a:endParaRPr lang="en-US" altLang="zh-CN" sz="20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0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select * from T where </a:t>
            </a:r>
            <a:r>
              <a:rPr lang="en-US" altLang="zh-CN" sz="20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like “</a:t>
            </a:r>
            <a:r>
              <a:rPr lang="en-US" altLang="zh-CN" sz="2000" b="1" dirty="0" err="1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xm</a:t>
            </a:r>
            <a:r>
              <a:rPr lang="en-US" altLang="zh-CN" sz="20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%” and b=“</a:t>
            </a:r>
            <a:r>
              <a:rPr lang="en-US" altLang="zh-CN" sz="2000" b="1" dirty="0" err="1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xh</a:t>
            </a:r>
            <a:r>
              <a:rPr lang="en-US" altLang="zh-CN" sz="20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”;//</a:t>
            </a:r>
            <a:r>
              <a:rPr lang="zh-CN" altLang="en-US" sz="20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只能用上</a:t>
            </a:r>
            <a:r>
              <a:rPr lang="en-US" altLang="zh-CN" sz="20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(a</a:t>
            </a:r>
            <a:r>
              <a:rPr lang="en-US" altLang="zh-CN" sz="20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-US" sz="20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，只能找到符合条件的</a:t>
            </a:r>
            <a:r>
              <a:rPr lang="en-US" altLang="zh-CN" sz="20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 sz="20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之后全匹配</a:t>
            </a:r>
            <a:r>
              <a:rPr lang="en-US" altLang="zh-CN" sz="20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en-US" altLang="zh-CN" sz="20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dirty="0" smtClean="0">
              <a:solidFill>
                <a:prstClr val="black"/>
              </a:solidFill>
            </a:endParaRPr>
          </a:p>
          <a:p>
            <a:endParaRPr lang="en-US" altLang="zh-CN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4234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/>
          <p:cNvSpPr>
            <a:spLocks noChangeArrowheads="1"/>
          </p:cNvSpPr>
          <p:nvPr/>
        </p:nvSpPr>
        <p:spPr bwMode="auto">
          <a:xfrm>
            <a:off x="891878" y="250575"/>
            <a:ext cx="582896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>
              <a:defRPr/>
            </a:pPr>
            <a:r>
              <a:rPr lang="zh-CN" altLang="en-US" sz="3200" b="1" kern="4000" spc="300" dirty="0" smtClean="0">
                <a:solidFill>
                  <a:srgbClr val="0500FF"/>
                </a:solidFill>
                <a:latin typeface="微软雅黑" charset="-122"/>
                <a:ea typeface="微软雅黑" charset="-122"/>
                <a:cs typeface="微软雅黑" charset="-122"/>
              </a:rPr>
              <a:t>最左索引原则思考题</a:t>
            </a:r>
            <a:endParaRPr lang="en-US" altLang="zh-CN" sz="3200" b="1" kern="4000" spc="300" dirty="0" smtClean="0">
              <a:solidFill>
                <a:srgbClr val="0500FF"/>
              </a:solidFill>
              <a:latin typeface="微软雅黑" charset="-122"/>
              <a:ea typeface="微软雅黑" charset="-122"/>
              <a:cs typeface="微软雅黑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893291" y="908654"/>
            <a:ext cx="7961907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TABLE `geek` (</a:t>
            </a:r>
          </a:p>
          <a:p>
            <a:r>
              <a:rPr lang="en-US" altLang="zh-CN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`a` </a:t>
            </a:r>
            <a:r>
              <a:rPr lang="en-US" altLang="zh-CN" sz="20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altLang="zh-CN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(11) NOT NULL,</a:t>
            </a:r>
          </a:p>
          <a:p>
            <a:r>
              <a:rPr lang="en-US" altLang="zh-CN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`b` </a:t>
            </a:r>
            <a:r>
              <a:rPr lang="en-US" altLang="zh-CN" sz="20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altLang="zh-CN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(11) NOT NULL,</a:t>
            </a:r>
          </a:p>
          <a:p>
            <a:r>
              <a:rPr lang="en-US" altLang="zh-CN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`c` </a:t>
            </a:r>
            <a:r>
              <a:rPr lang="en-US" altLang="zh-CN" sz="20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altLang="zh-CN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(11) NOT NULL,</a:t>
            </a:r>
          </a:p>
          <a:p>
            <a:r>
              <a:rPr lang="en-US" altLang="zh-CN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`d` </a:t>
            </a:r>
            <a:r>
              <a:rPr lang="en-US" altLang="zh-CN" sz="20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altLang="zh-CN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(11) NOT NULL,</a:t>
            </a:r>
          </a:p>
          <a:p>
            <a:r>
              <a:rPr lang="en-US" altLang="zh-CN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sz="20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PRIMARY KEY (`</a:t>
            </a:r>
            <a:r>
              <a:rPr lang="en-US" altLang="zh-CN" sz="2000" b="1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a`,`b</a:t>
            </a:r>
            <a:r>
              <a:rPr lang="en-US" altLang="zh-CN" sz="20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`),</a:t>
            </a:r>
          </a:p>
          <a:p>
            <a:r>
              <a:rPr lang="en-US" altLang="zh-CN" sz="20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KEY `c` (`c`),</a:t>
            </a:r>
          </a:p>
          <a:p>
            <a:r>
              <a:rPr lang="en-US" altLang="zh-CN" sz="20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KEY `</a:t>
            </a:r>
            <a:r>
              <a:rPr lang="en-US" altLang="zh-CN" sz="2000" b="1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</a:t>
            </a:r>
            <a:r>
              <a:rPr lang="en-US" altLang="zh-CN" sz="20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` (`</a:t>
            </a:r>
            <a:r>
              <a:rPr lang="en-US" altLang="zh-CN" sz="2000" b="1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c`,`a</a:t>
            </a:r>
            <a:r>
              <a:rPr lang="en-US" altLang="zh-CN" sz="20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`),</a:t>
            </a:r>
          </a:p>
          <a:p>
            <a:r>
              <a:rPr lang="en-US" altLang="zh-CN" sz="20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KEY `</a:t>
            </a:r>
            <a:r>
              <a:rPr lang="en-US" altLang="zh-CN" sz="2000" b="1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cb</a:t>
            </a:r>
            <a:r>
              <a:rPr lang="en-US" altLang="zh-CN" sz="20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` (`</a:t>
            </a:r>
            <a:r>
              <a:rPr lang="en-US" altLang="zh-CN" sz="2000" b="1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c`,`b</a:t>
            </a:r>
            <a:r>
              <a:rPr lang="en-US" altLang="zh-CN" sz="20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`)</a:t>
            </a:r>
          </a:p>
          <a:p>
            <a:r>
              <a:rPr lang="en-US" altLang="zh-CN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ENGINE=</a:t>
            </a:r>
            <a:r>
              <a:rPr lang="en-US" altLang="zh-CN" sz="20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InnoDB</a:t>
            </a:r>
            <a:r>
              <a:rPr lang="en-US" altLang="zh-CN" sz="20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endParaRPr lang="en-US" altLang="zh-CN" sz="20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select * from geek where c=N order by a limit 1;</a:t>
            </a:r>
          </a:p>
          <a:p>
            <a:r>
              <a:rPr lang="en-US" altLang="zh-CN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select * from geek where c=N order by b limit 1</a:t>
            </a:r>
            <a:r>
              <a:rPr lang="en-US" altLang="zh-CN" sz="20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US" altLang="zh-CN" sz="20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问题：</a:t>
            </a:r>
            <a:r>
              <a:rPr lang="en-US" altLang="zh-CN" sz="2000" dirty="0" err="1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ca,cb</a:t>
            </a:r>
            <a:r>
              <a:rPr lang="zh-CN" altLang="en-US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联合索引是否都有必要创建？</a:t>
            </a:r>
            <a:endParaRPr lang="en-US" altLang="zh-CN" sz="20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zh-CN" altLang="en-US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提示：当普通索引值相等时，它是按照主键从小到大排序的</a:t>
            </a:r>
            <a:r>
              <a:rPr lang="zh-CN" altLang="en-US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；</a:t>
            </a:r>
            <a:endParaRPr lang="en-US" altLang="zh-CN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2887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/>
          <p:cNvSpPr>
            <a:spLocks noChangeArrowheads="1"/>
          </p:cNvSpPr>
          <p:nvPr/>
        </p:nvSpPr>
        <p:spPr bwMode="auto">
          <a:xfrm>
            <a:off x="891878" y="250575"/>
            <a:ext cx="582896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>
              <a:defRPr/>
            </a:pPr>
            <a:r>
              <a:rPr lang="zh-CN" altLang="en-US" sz="3200" b="1" kern="4000" spc="300" dirty="0" smtClean="0">
                <a:solidFill>
                  <a:srgbClr val="0500FF"/>
                </a:solidFill>
                <a:latin typeface="微软雅黑" charset="-122"/>
                <a:ea typeface="微软雅黑" charset="-122"/>
                <a:cs typeface="微软雅黑" charset="-122"/>
              </a:rPr>
              <a:t>选择索引的标准</a:t>
            </a:r>
            <a:endParaRPr lang="en-US" altLang="zh-CN" sz="3200" b="1" kern="4000" spc="300" dirty="0" smtClean="0">
              <a:solidFill>
                <a:srgbClr val="0500FF"/>
              </a:solidFill>
              <a:latin typeface="微软雅黑" charset="-122"/>
              <a:ea typeface="微软雅黑" charset="-122"/>
              <a:cs typeface="微软雅黑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893291" y="1286018"/>
            <a:ext cx="8556995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zh-CN" altLang="en-US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基数（</a:t>
            </a:r>
            <a:r>
              <a:rPr lang="en-US" altLang="zh-CN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cardinality</a:t>
            </a:r>
            <a:r>
              <a:rPr lang="zh-CN" altLang="en-US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）：一个索引上不同值的个数</a:t>
            </a:r>
            <a:endParaRPr lang="en-US" altLang="zh-CN" sz="20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基数如何统计？当某个表的数据量很大的时候，全部统计代价太高了，所以一般采用采样法统计，如果索引共有</a:t>
            </a:r>
            <a:r>
              <a:rPr lang="en-US" altLang="zh-CN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zh-CN" altLang="en-US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个数据页，则可能选择其中的</a:t>
            </a:r>
            <a:r>
              <a:rPr lang="en-US" altLang="zh-CN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en-US" altLang="zh-CN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/8</a:t>
            </a:r>
            <a:r>
              <a:rPr lang="zh-CN" altLang="en-US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个数据页做统计，并将统计结果乘以</a:t>
            </a:r>
            <a:r>
              <a:rPr lang="en-US" altLang="zh-CN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得到基数值</a:t>
            </a:r>
            <a:endParaRPr lang="en-US" altLang="zh-CN" sz="20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</a:t>
            </a:r>
            <a:r>
              <a:rPr lang="zh-CN" altLang="en-US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基数</a:t>
            </a:r>
            <a:r>
              <a:rPr lang="en-US" altLang="zh-CN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/count(*)</a:t>
            </a:r>
            <a:r>
              <a:rPr lang="zh-CN" altLang="en-US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得到一个</a:t>
            </a:r>
            <a:r>
              <a:rPr lang="en-US" altLang="zh-CN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0-1</a:t>
            </a:r>
            <a:r>
              <a:rPr lang="zh-CN" altLang="en-US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之间的浮点数，浮点数越接近</a:t>
            </a:r>
            <a:r>
              <a:rPr lang="en-US" altLang="zh-CN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则索引的选择性越好，查找效率越高，远小于</a:t>
            </a:r>
            <a:r>
              <a:rPr lang="en-US" altLang="zh-CN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说明选择性很差，不适合选作索引</a:t>
            </a:r>
            <a:endParaRPr lang="en-US" altLang="zh-CN" sz="20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0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相应的</a:t>
            </a:r>
            <a:r>
              <a:rPr lang="en-US" altLang="zh-CN" sz="2000" dirty="0" err="1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sql</a:t>
            </a:r>
            <a:r>
              <a:rPr lang="zh-CN" altLang="en-US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语句如下：</a:t>
            </a:r>
            <a:endParaRPr lang="en-US" altLang="zh-CN" sz="20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en-US" altLang="zh-CN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elect  count(distinct </a:t>
            </a:r>
            <a:r>
              <a:rPr lang="en-US" altLang="zh-CN" sz="2000" dirty="0" err="1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colName</a:t>
            </a:r>
            <a:r>
              <a:rPr lang="en-US" altLang="zh-CN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)/count(*)  from T;</a:t>
            </a:r>
          </a:p>
          <a:p>
            <a:endParaRPr lang="en-US" altLang="zh-CN" sz="20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当想要选择的索引为字符串且长度较长时，我们一般会选择字符串的最左前缀的几个字符作为索引，具体选择几个字符比较合适呢？</a:t>
            </a:r>
            <a:endParaRPr lang="en-US" altLang="zh-CN" sz="20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这时候可以通过：</a:t>
            </a:r>
            <a:r>
              <a:rPr lang="en-US" altLang="zh-CN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select count(distinct  left(strCol</a:t>
            </a:r>
            <a:r>
              <a:rPr lang="en-US" altLang="zh-CN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en-US" altLang="zh-CN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6))/count(*) from T;</a:t>
            </a:r>
            <a:r>
              <a:rPr lang="zh-CN" altLang="en-US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来确定</a:t>
            </a:r>
            <a:r>
              <a:rPr lang="en-US" altLang="zh-CN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CN" altLang="en-US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具体这个值要达到多少，可以提前预估好，比如</a:t>
            </a:r>
            <a:r>
              <a:rPr lang="en-US" altLang="zh-CN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0.9</a:t>
            </a:r>
            <a:endParaRPr lang="en-US" altLang="zh-CN" sz="20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51638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/>
          <p:cNvSpPr>
            <a:spLocks noChangeArrowheads="1"/>
          </p:cNvSpPr>
          <p:nvPr/>
        </p:nvSpPr>
        <p:spPr bwMode="auto">
          <a:xfrm>
            <a:off x="891878" y="250575"/>
            <a:ext cx="582896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>
              <a:defRPr/>
            </a:pPr>
            <a:r>
              <a:rPr lang="en-US" altLang="zh-CN" sz="3200" b="1" kern="4000" spc="300" dirty="0" smtClean="0">
                <a:solidFill>
                  <a:srgbClr val="0500FF"/>
                </a:solidFill>
                <a:latin typeface="微软雅黑" charset="-122"/>
                <a:ea typeface="微软雅黑" charset="-122"/>
                <a:cs typeface="微软雅黑" charset="-122"/>
              </a:rPr>
              <a:t>05 </a:t>
            </a:r>
            <a:r>
              <a:rPr lang="zh-CN" altLang="en-US" sz="3200" b="1" kern="4000" spc="300" dirty="0" smtClean="0">
                <a:solidFill>
                  <a:srgbClr val="0500FF"/>
                </a:solidFill>
                <a:latin typeface="微软雅黑" charset="-122"/>
                <a:ea typeface="微软雅黑" charset="-122"/>
                <a:cs typeface="微软雅黑" charset="-122"/>
              </a:rPr>
              <a:t>索引</a:t>
            </a:r>
            <a:r>
              <a:rPr lang="zh-CN" altLang="en-US" sz="3200" b="1" kern="4000" spc="300" dirty="0" smtClean="0">
                <a:solidFill>
                  <a:srgbClr val="0500FF"/>
                </a:solidFill>
                <a:latin typeface="微软雅黑" charset="-122"/>
                <a:ea typeface="微软雅黑" charset="-122"/>
                <a:cs typeface="微软雅黑" charset="-122"/>
              </a:rPr>
              <a:t>失效</a:t>
            </a:r>
            <a:r>
              <a:rPr lang="zh-CN" altLang="en-US" sz="3200" b="1" kern="4000" spc="300" dirty="0">
                <a:solidFill>
                  <a:srgbClr val="0500FF"/>
                </a:solidFill>
                <a:latin typeface="微软雅黑" charset="-122"/>
                <a:ea typeface="微软雅黑" charset="-122"/>
                <a:cs typeface="微软雅黑" charset="-122"/>
              </a:rPr>
              <a:t>场景</a:t>
            </a:r>
            <a:endParaRPr lang="en-US" altLang="zh-CN" sz="3200" b="1" kern="4000" spc="300" dirty="0" smtClean="0">
              <a:solidFill>
                <a:srgbClr val="0500FF"/>
              </a:solidFill>
              <a:latin typeface="微软雅黑" charset="-122"/>
              <a:ea typeface="微软雅黑" charset="-122"/>
              <a:cs typeface="微软雅黑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111006" y="1393580"/>
            <a:ext cx="829573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条件字段函数</a:t>
            </a:r>
            <a:r>
              <a:rPr lang="zh-CN" altLang="en-US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</a:t>
            </a:r>
            <a:endParaRPr lang="en-US" altLang="zh-CN" sz="20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0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隐式类型转换</a:t>
            </a:r>
            <a:endParaRPr lang="en-US" altLang="zh-CN" sz="20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0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隐式字符编码转换</a:t>
            </a:r>
            <a:endParaRPr lang="en-US" altLang="zh-CN" sz="20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10766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/>
          <p:cNvSpPr>
            <a:spLocks noChangeArrowheads="1"/>
          </p:cNvSpPr>
          <p:nvPr/>
        </p:nvSpPr>
        <p:spPr bwMode="auto">
          <a:xfrm>
            <a:off x="891878" y="250575"/>
            <a:ext cx="582896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>
              <a:defRPr/>
            </a:pPr>
            <a:r>
              <a:rPr lang="zh-CN" altLang="en-US" sz="3200" b="1" kern="4000" spc="300" dirty="0" smtClean="0">
                <a:solidFill>
                  <a:srgbClr val="0500FF"/>
                </a:solidFill>
                <a:latin typeface="微软雅黑" charset="-122"/>
                <a:ea typeface="微软雅黑" charset="-122"/>
                <a:cs typeface="微软雅黑" charset="-122"/>
              </a:rPr>
              <a:t>索引</a:t>
            </a:r>
            <a:r>
              <a:rPr lang="zh-CN" altLang="en-US" sz="3200" b="1" kern="4000" spc="300" dirty="0" smtClean="0">
                <a:solidFill>
                  <a:srgbClr val="0500FF"/>
                </a:solidFill>
                <a:latin typeface="微软雅黑" charset="-122"/>
                <a:ea typeface="微软雅黑" charset="-122"/>
                <a:cs typeface="微软雅黑" charset="-122"/>
              </a:rPr>
              <a:t>失效</a:t>
            </a:r>
            <a:r>
              <a:rPr lang="zh-CN" altLang="en-US" sz="3200" b="1" kern="4000" spc="300" dirty="0">
                <a:solidFill>
                  <a:srgbClr val="0500FF"/>
                </a:solidFill>
                <a:latin typeface="微软雅黑" charset="-122"/>
                <a:ea typeface="微软雅黑" charset="-122"/>
                <a:cs typeface="微软雅黑" charset="-122"/>
              </a:rPr>
              <a:t>场景</a:t>
            </a:r>
            <a:endParaRPr lang="en-US" altLang="zh-CN" sz="3200" b="1" kern="4000" spc="300" dirty="0" smtClean="0">
              <a:solidFill>
                <a:srgbClr val="0500FF"/>
              </a:solidFill>
              <a:latin typeface="微软雅黑" charset="-122"/>
              <a:ea typeface="微软雅黑" charset="-122"/>
              <a:cs typeface="微软雅黑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111007" y="1017565"/>
            <a:ext cx="829573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索引搜索</a:t>
            </a:r>
            <a:r>
              <a:rPr lang="zh-CN" altLang="en-US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失效</a:t>
            </a:r>
            <a:r>
              <a:rPr lang="zh-CN" altLang="en-US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之条件字段函数操作</a:t>
            </a:r>
            <a:endParaRPr lang="en-US" altLang="zh-CN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 smtClean="0">
                <a:solidFill>
                  <a:prstClr val="black"/>
                </a:solidFill>
              </a:rPr>
              <a:t>CREATE </a:t>
            </a:r>
            <a:r>
              <a:rPr lang="en-US" altLang="zh-CN" dirty="0">
                <a:solidFill>
                  <a:prstClr val="black"/>
                </a:solidFill>
              </a:rPr>
              <a:t>TABLE `</a:t>
            </a:r>
            <a:r>
              <a:rPr lang="en-US" altLang="zh-CN" dirty="0" err="1">
                <a:solidFill>
                  <a:prstClr val="black"/>
                </a:solidFill>
              </a:rPr>
              <a:t>tradelog</a:t>
            </a:r>
            <a:r>
              <a:rPr lang="en-US" altLang="zh-CN" dirty="0">
                <a:solidFill>
                  <a:prstClr val="black"/>
                </a:solidFill>
              </a:rPr>
              <a:t>` (</a:t>
            </a:r>
          </a:p>
          <a:p>
            <a:r>
              <a:rPr lang="en-US" altLang="zh-CN" dirty="0">
                <a:solidFill>
                  <a:prstClr val="black"/>
                </a:solidFill>
              </a:rPr>
              <a:t>  `id` </a:t>
            </a:r>
            <a:r>
              <a:rPr lang="en-US" altLang="zh-CN" dirty="0" err="1">
                <a:solidFill>
                  <a:prstClr val="black"/>
                </a:solidFill>
              </a:rPr>
              <a:t>int</a:t>
            </a:r>
            <a:r>
              <a:rPr lang="en-US" altLang="zh-CN" dirty="0">
                <a:solidFill>
                  <a:prstClr val="black"/>
                </a:solidFill>
              </a:rPr>
              <a:t>(11) NOT NULL,</a:t>
            </a:r>
          </a:p>
          <a:p>
            <a:r>
              <a:rPr lang="en-US" altLang="zh-CN" dirty="0">
                <a:solidFill>
                  <a:prstClr val="black"/>
                </a:solidFill>
              </a:rPr>
              <a:t>  `</a:t>
            </a:r>
            <a:r>
              <a:rPr lang="en-US" altLang="zh-CN" dirty="0" err="1">
                <a:solidFill>
                  <a:prstClr val="black"/>
                </a:solidFill>
              </a:rPr>
              <a:t>tradeid</a:t>
            </a:r>
            <a:r>
              <a:rPr lang="en-US" altLang="zh-CN" dirty="0">
                <a:solidFill>
                  <a:prstClr val="black"/>
                </a:solidFill>
              </a:rPr>
              <a:t>` varchar(32) DEFAULT NULL,</a:t>
            </a:r>
          </a:p>
          <a:p>
            <a:r>
              <a:rPr lang="en-US" altLang="zh-CN" dirty="0">
                <a:solidFill>
                  <a:prstClr val="black"/>
                </a:solidFill>
              </a:rPr>
              <a:t>  `</a:t>
            </a:r>
            <a:r>
              <a:rPr lang="en-US" altLang="zh-CN" dirty="0" err="1">
                <a:solidFill>
                  <a:prstClr val="black"/>
                </a:solidFill>
              </a:rPr>
              <a:t>t_modified</a:t>
            </a:r>
            <a:r>
              <a:rPr lang="en-US" altLang="zh-CN" dirty="0">
                <a:solidFill>
                  <a:prstClr val="black"/>
                </a:solidFill>
              </a:rPr>
              <a:t>` </a:t>
            </a:r>
            <a:r>
              <a:rPr lang="en-US" altLang="zh-CN" dirty="0" err="1">
                <a:solidFill>
                  <a:prstClr val="black"/>
                </a:solidFill>
              </a:rPr>
              <a:t>datetime</a:t>
            </a:r>
            <a:r>
              <a:rPr lang="en-US" altLang="zh-CN" dirty="0">
                <a:solidFill>
                  <a:prstClr val="black"/>
                </a:solidFill>
              </a:rPr>
              <a:t> DEFAULT NULL,</a:t>
            </a:r>
          </a:p>
          <a:p>
            <a:r>
              <a:rPr lang="en-US" altLang="zh-CN" dirty="0">
                <a:solidFill>
                  <a:prstClr val="black"/>
                </a:solidFill>
              </a:rPr>
              <a:t>  PRIMARY KEY (`id`),</a:t>
            </a:r>
          </a:p>
          <a:p>
            <a:r>
              <a:rPr lang="en-US" altLang="zh-CN" dirty="0">
                <a:solidFill>
                  <a:prstClr val="black"/>
                </a:solidFill>
              </a:rPr>
              <a:t>  KEY `</a:t>
            </a:r>
            <a:r>
              <a:rPr lang="en-US" altLang="zh-CN" dirty="0" err="1">
                <a:solidFill>
                  <a:prstClr val="black"/>
                </a:solidFill>
              </a:rPr>
              <a:t>tradeid</a:t>
            </a:r>
            <a:r>
              <a:rPr lang="en-US" altLang="zh-CN" dirty="0">
                <a:solidFill>
                  <a:prstClr val="black"/>
                </a:solidFill>
              </a:rPr>
              <a:t>` (`</a:t>
            </a:r>
            <a:r>
              <a:rPr lang="en-US" altLang="zh-CN" dirty="0" err="1">
                <a:solidFill>
                  <a:prstClr val="black"/>
                </a:solidFill>
              </a:rPr>
              <a:t>tradeid</a:t>
            </a:r>
            <a:r>
              <a:rPr lang="en-US" altLang="zh-CN" dirty="0">
                <a:solidFill>
                  <a:prstClr val="black"/>
                </a:solidFill>
              </a:rPr>
              <a:t>`),</a:t>
            </a:r>
          </a:p>
          <a:p>
            <a:r>
              <a:rPr lang="en-US" altLang="zh-CN" dirty="0">
                <a:solidFill>
                  <a:prstClr val="black"/>
                </a:solidFill>
              </a:rPr>
              <a:t>  KEY `</a:t>
            </a:r>
            <a:r>
              <a:rPr lang="en-US" altLang="zh-CN" dirty="0" err="1">
                <a:solidFill>
                  <a:prstClr val="black"/>
                </a:solidFill>
              </a:rPr>
              <a:t>t_modified</a:t>
            </a:r>
            <a:r>
              <a:rPr lang="en-US" altLang="zh-CN" dirty="0">
                <a:solidFill>
                  <a:prstClr val="black"/>
                </a:solidFill>
              </a:rPr>
              <a:t>` (`</a:t>
            </a:r>
            <a:r>
              <a:rPr lang="en-US" altLang="zh-CN" dirty="0" err="1">
                <a:solidFill>
                  <a:prstClr val="black"/>
                </a:solidFill>
              </a:rPr>
              <a:t>t_modified</a:t>
            </a:r>
            <a:r>
              <a:rPr lang="en-US" altLang="zh-CN" dirty="0">
                <a:solidFill>
                  <a:prstClr val="black"/>
                </a:solidFill>
              </a:rPr>
              <a:t>`)</a:t>
            </a:r>
          </a:p>
          <a:p>
            <a:r>
              <a:rPr lang="en-US" altLang="zh-CN" dirty="0">
                <a:solidFill>
                  <a:prstClr val="black"/>
                </a:solidFill>
              </a:rPr>
              <a:t>) ENGINE=</a:t>
            </a:r>
            <a:r>
              <a:rPr lang="en-US" altLang="zh-CN" dirty="0" err="1">
                <a:solidFill>
                  <a:prstClr val="black"/>
                </a:solidFill>
              </a:rPr>
              <a:t>InnoDB</a:t>
            </a:r>
            <a:r>
              <a:rPr lang="en-US" altLang="zh-CN" dirty="0">
                <a:solidFill>
                  <a:prstClr val="black"/>
                </a:solidFill>
              </a:rPr>
              <a:t> DEFAULT CHARSET=utf8mb4</a:t>
            </a:r>
            <a:r>
              <a:rPr lang="en-US" altLang="zh-CN" dirty="0" smtClean="0">
                <a:solidFill>
                  <a:prstClr val="black"/>
                </a:solidFill>
              </a:rPr>
              <a:t>;</a:t>
            </a:r>
          </a:p>
          <a:p>
            <a:endParaRPr lang="en-US" altLang="zh-CN" dirty="0">
              <a:solidFill>
                <a:prstClr val="black"/>
              </a:solidFill>
            </a:endParaRPr>
          </a:p>
          <a:p>
            <a:r>
              <a:rPr lang="en-US" altLang="zh-CN" dirty="0">
                <a:solidFill>
                  <a:prstClr val="black"/>
                </a:solidFill>
              </a:rPr>
              <a:t>insert into </a:t>
            </a:r>
            <a:r>
              <a:rPr lang="en-US" altLang="zh-CN" dirty="0" err="1">
                <a:solidFill>
                  <a:prstClr val="black"/>
                </a:solidFill>
              </a:rPr>
              <a:t>tradelog</a:t>
            </a:r>
            <a:r>
              <a:rPr lang="en-US" altLang="zh-CN" dirty="0">
                <a:solidFill>
                  <a:prstClr val="black"/>
                </a:solidFill>
              </a:rPr>
              <a:t> (</a:t>
            </a:r>
            <a:r>
              <a:rPr lang="en-US" altLang="zh-CN" dirty="0" err="1">
                <a:solidFill>
                  <a:prstClr val="black"/>
                </a:solidFill>
              </a:rPr>
              <a:t>id,tradeid,t_modified</a:t>
            </a:r>
            <a:r>
              <a:rPr lang="en-US" altLang="zh-CN" dirty="0">
                <a:solidFill>
                  <a:prstClr val="black"/>
                </a:solidFill>
              </a:rPr>
              <a:t>) values(1,'1','2018-01-01'),</a:t>
            </a:r>
          </a:p>
          <a:p>
            <a:r>
              <a:rPr lang="en-US" altLang="zh-CN" dirty="0">
                <a:solidFill>
                  <a:prstClr val="black"/>
                </a:solidFill>
              </a:rPr>
              <a:t>(2,'2','2018-02-01'),(3,'3','2018-03-01'),(4,'4','2018-04-01</a:t>
            </a:r>
            <a:r>
              <a:rPr lang="en-US" altLang="zh-CN" dirty="0" smtClean="0">
                <a:solidFill>
                  <a:prstClr val="black"/>
                </a:solidFill>
              </a:rPr>
              <a:t>');</a:t>
            </a:r>
          </a:p>
          <a:p>
            <a:endParaRPr lang="en-US" altLang="zh-CN" dirty="0">
              <a:solidFill>
                <a:prstClr val="black"/>
              </a:solidFill>
            </a:endParaRPr>
          </a:p>
          <a:p>
            <a:r>
              <a:rPr lang="en-US" altLang="zh-CN" dirty="0">
                <a:solidFill>
                  <a:prstClr val="black"/>
                </a:solidFill>
              </a:rPr>
              <a:t>explain select count(*) from </a:t>
            </a:r>
            <a:r>
              <a:rPr lang="en-US" altLang="zh-CN" dirty="0" err="1">
                <a:solidFill>
                  <a:prstClr val="black"/>
                </a:solidFill>
              </a:rPr>
              <a:t>tradelog</a:t>
            </a:r>
            <a:r>
              <a:rPr lang="en-US" altLang="zh-CN" dirty="0">
                <a:solidFill>
                  <a:prstClr val="black"/>
                </a:solidFill>
              </a:rPr>
              <a:t> where </a:t>
            </a:r>
            <a:r>
              <a:rPr lang="en-US" altLang="zh-CN" b="1" dirty="0">
                <a:solidFill>
                  <a:srgbClr val="FF0000"/>
                </a:solidFill>
              </a:rPr>
              <a:t>month(</a:t>
            </a:r>
            <a:r>
              <a:rPr lang="en-US" altLang="zh-CN" b="1" dirty="0" err="1">
                <a:solidFill>
                  <a:srgbClr val="FF0000"/>
                </a:solidFill>
              </a:rPr>
              <a:t>t_modified</a:t>
            </a:r>
            <a:r>
              <a:rPr lang="en-US" altLang="zh-CN" b="1" dirty="0">
                <a:solidFill>
                  <a:srgbClr val="FF0000"/>
                </a:solidFill>
              </a:rPr>
              <a:t>)</a:t>
            </a:r>
            <a:r>
              <a:rPr lang="en-US" altLang="zh-CN" dirty="0">
                <a:solidFill>
                  <a:prstClr val="black"/>
                </a:solidFill>
              </a:rPr>
              <a:t>=3</a:t>
            </a:r>
            <a:r>
              <a:rPr lang="en-US" altLang="zh-CN" dirty="0" smtClean="0">
                <a:solidFill>
                  <a:prstClr val="black"/>
                </a:solidFill>
              </a:rPr>
              <a:t>;</a:t>
            </a:r>
          </a:p>
          <a:p>
            <a:endParaRPr lang="en-US" altLang="zh-CN" dirty="0">
              <a:solidFill>
                <a:prstClr val="black"/>
              </a:solidFill>
            </a:endParaRPr>
          </a:p>
          <a:p>
            <a:endParaRPr lang="en-US" altLang="zh-CN" dirty="0" smtClean="0">
              <a:solidFill>
                <a:prstClr val="black"/>
              </a:solidFill>
            </a:endParaRPr>
          </a:p>
        </p:txBody>
      </p:sp>
      <p:pic>
        <p:nvPicPr>
          <p:cNvPr id="1026" name="Picture 2" descr="d:\user\01368080\appdata\local\sfim\NIM\2ce7e4a4114b22ac2b04fb8143e986bd\image\e1f710721a37ac4fa362b13f1ed2d50f_sr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1006" y="5211260"/>
            <a:ext cx="8459381" cy="866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9810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/>
          <p:cNvSpPr>
            <a:spLocks noChangeArrowheads="1"/>
          </p:cNvSpPr>
          <p:nvPr/>
        </p:nvSpPr>
        <p:spPr bwMode="auto">
          <a:xfrm>
            <a:off x="891878" y="250575"/>
            <a:ext cx="582896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>
              <a:defRPr/>
            </a:pPr>
            <a:r>
              <a:rPr lang="zh-CN" altLang="en-US" sz="3200" b="1" kern="4000" spc="300" dirty="0" smtClean="0">
                <a:solidFill>
                  <a:srgbClr val="0500FF"/>
                </a:solidFill>
                <a:latin typeface="微软雅黑" charset="-122"/>
                <a:ea typeface="微软雅黑" charset="-122"/>
                <a:cs typeface="微软雅黑" charset="-122"/>
              </a:rPr>
              <a:t>索引失效</a:t>
            </a:r>
            <a:r>
              <a:rPr lang="zh-CN" altLang="en-US" sz="3200" b="1" kern="4000" spc="300" dirty="0">
                <a:solidFill>
                  <a:srgbClr val="0500FF"/>
                </a:solidFill>
                <a:latin typeface="微软雅黑" charset="-122"/>
                <a:ea typeface="微软雅黑" charset="-122"/>
                <a:cs typeface="微软雅黑" charset="-122"/>
              </a:rPr>
              <a:t>场景</a:t>
            </a:r>
            <a:endParaRPr lang="en-US" altLang="zh-CN" sz="3200" b="1" kern="4000" spc="300" dirty="0" smtClean="0">
              <a:solidFill>
                <a:srgbClr val="0500FF"/>
              </a:solidFill>
              <a:latin typeface="微软雅黑" charset="-122"/>
              <a:ea typeface="微软雅黑" charset="-122"/>
              <a:cs typeface="微软雅黑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111006" y="1059758"/>
            <a:ext cx="82957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索引搜索失效之条件字段函数操作</a:t>
            </a:r>
            <a:endParaRPr lang="en-US" altLang="zh-CN" sz="20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111006" y="2476190"/>
            <a:ext cx="79619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dirty="0" smtClean="0">
              <a:solidFill>
                <a:prstClr val="black"/>
              </a:solidFill>
            </a:endParaRPr>
          </a:p>
          <a:p>
            <a:endParaRPr lang="en-US" altLang="zh-CN" dirty="0">
              <a:solidFill>
                <a:prstClr val="black"/>
              </a:solidFill>
            </a:endParaRPr>
          </a:p>
        </p:txBody>
      </p:sp>
      <p:pic>
        <p:nvPicPr>
          <p:cNvPr id="3074" name="Picture 2" descr="https://static001.geekbang.org/resource/image/3e/86/3e30d9a5e67f711f5af2e2599e80028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0136" y="1549141"/>
            <a:ext cx="6243645" cy="46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9977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/>
          <p:cNvSpPr>
            <a:spLocks noChangeArrowheads="1"/>
          </p:cNvSpPr>
          <p:nvPr/>
        </p:nvSpPr>
        <p:spPr bwMode="auto">
          <a:xfrm>
            <a:off x="891878" y="250575"/>
            <a:ext cx="582896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>
              <a:defRPr/>
            </a:pPr>
            <a:r>
              <a:rPr lang="zh-CN" altLang="en-US" sz="3200" b="1" kern="4000" spc="300" dirty="0" smtClean="0">
                <a:solidFill>
                  <a:srgbClr val="0500FF"/>
                </a:solidFill>
                <a:latin typeface="微软雅黑" charset="-122"/>
                <a:ea typeface="微软雅黑" charset="-122"/>
                <a:cs typeface="微软雅黑" charset="-122"/>
              </a:rPr>
              <a:t>索引失效</a:t>
            </a:r>
            <a:r>
              <a:rPr lang="zh-CN" altLang="en-US" sz="3200" b="1" kern="4000" spc="300" dirty="0">
                <a:solidFill>
                  <a:srgbClr val="0500FF"/>
                </a:solidFill>
                <a:latin typeface="微软雅黑" charset="-122"/>
                <a:ea typeface="微软雅黑" charset="-122"/>
                <a:cs typeface="微软雅黑" charset="-122"/>
              </a:rPr>
              <a:t>场景</a:t>
            </a:r>
            <a:endParaRPr lang="en-US" altLang="zh-CN" sz="3200" b="1" kern="4000" spc="300" dirty="0" smtClean="0">
              <a:solidFill>
                <a:srgbClr val="0500FF"/>
              </a:solidFill>
              <a:latin typeface="微软雅黑" charset="-122"/>
              <a:ea typeface="微软雅黑" charset="-122"/>
              <a:cs typeface="微软雅黑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111006" y="1059758"/>
            <a:ext cx="8295736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索引搜索失效之条件字段函数操作</a:t>
            </a:r>
            <a:endParaRPr lang="en-US" altLang="zh-CN" sz="20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0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总结：</a:t>
            </a:r>
            <a:endParaRPr lang="en-US" altLang="zh-CN" sz="20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20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当对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条件索引字段</a:t>
            </a:r>
            <a:r>
              <a:rPr lang="zh-CN" altLang="en-US" sz="20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加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函数操作</a:t>
            </a:r>
            <a:r>
              <a:rPr lang="zh-CN" altLang="en-US" sz="20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时，</a:t>
            </a:r>
            <a:r>
              <a:rPr lang="en-US" altLang="zh-CN" sz="2000" b="1" dirty="0" err="1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mysql</a:t>
            </a:r>
            <a:r>
              <a:rPr lang="zh-CN" altLang="en-US" sz="20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会统一不走索引搜索</a:t>
            </a:r>
            <a:r>
              <a:rPr lang="zh-CN" altLang="en-US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，即使是特别简单的函数，虽然我们能够肉眼分析出其实有些是可以走索引搜索的</a:t>
            </a:r>
            <a:endParaRPr lang="en-US" altLang="zh-CN" sz="20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如果是对条件索引字段值加函数操作，该走索引搜索的依然可以走</a:t>
            </a:r>
            <a:endParaRPr lang="en-US" altLang="zh-CN" sz="20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0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根据上述规则分析下下面的语句能否走索引搜索功能，其中</a:t>
            </a:r>
            <a:r>
              <a:rPr lang="en-US" altLang="zh-CN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id</a:t>
            </a:r>
            <a:r>
              <a:rPr lang="zh-CN" altLang="en-US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为主键索引</a:t>
            </a:r>
            <a:endParaRPr lang="en-US" altLang="zh-CN" sz="20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solidFill>
                  <a:prstClr val="black"/>
                </a:solidFill>
              </a:rPr>
              <a:t>s</a:t>
            </a:r>
            <a:r>
              <a:rPr lang="en-US" altLang="zh-CN" sz="2000" dirty="0" smtClean="0">
                <a:solidFill>
                  <a:prstClr val="black"/>
                </a:solidFill>
              </a:rPr>
              <a:t>elect * from </a:t>
            </a:r>
            <a:r>
              <a:rPr lang="en-US" altLang="zh-CN" sz="2000" dirty="0" err="1" smtClean="0">
                <a:solidFill>
                  <a:prstClr val="black"/>
                </a:solidFill>
              </a:rPr>
              <a:t>tradelog</a:t>
            </a:r>
            <a:r>
              <a:rPr lang="en-US" altLang="zh-CN" sz="2000" dirty="0" smtClean="0">
                <a:solidFill>
                  <a:prstClr val="black"/>
                </a:solidFill>
              </a:rPr>
              <a:t> where id+1=1000; /</a:t>
            </a:r>
            <a:r>
              <a:rPr lang="en-US" altLang="zh-CN" sz="2000" dirty="0">
                <a:solidFill>
                  <a:prstClr val="black"/>
                </a:solidFill>
              </a:rPr>
              <a:t>/</a:t>
            </a:r>
            <a:endParaRPr lang="en-US" altLang="zh-CN" sz="2000" dirty="0" smtClean="0">
              <a:solidFill>
                <a:prstClr val="black"/>
              </a:solidFill>
            </a:endParaRPr>
          </a:p>
          <a:p>
            <a:endParaRPr lang="en-US" altLang="zh-CN" sz="2000" dirty="0">
              <a:solidFill>
                <a:prstClr val="black"/>
              </a:solidFill>
            </a:endParaRPr>
          </a:p>
          <a:p>
            <a:r>
              <a:rPr lang="en-US" altLang="zh-CN" sz="2000" dirty="0">
                <a:solidFill>
                  <a:prstClr val="black"/>
                </a:solidFill>
              </a:rPr>
              <a:t>s</a:t>
            </a:r>
            <a:r>
              <a:rPr lang="en-US" altLang="zh-CN" sz="2000" dirty="0" smtClean="0">
                <a:solidFill>
                  <a:prstClr val="black"/>
                </a:solidFill>
              </a:rPr>
              <a:t>elect * from </a:t>
            </a:r>
            <a:r>
              <a:rPr lang="en-US" altLang="zh-CN" sz="2000" dirty="0" err="1" smtClean="0">
                <a:solidFill>
                  <a:prstClr val="black"/>
                </a:solidFill>
              </a:rPr>
              <a:t>tradelog</a:t>
            </a:r>
            <a:r>
              <a:rPr lang="en-US" altLang="zh-CN" sz="2000" dirty="0" smtClean="0">
                <a:solidFill>
                  <a:prstClr val="black"/>
                </a:solidFill>
              </a:rPr>
              <a:t> where id=1000-1; //</a:t>
            </a:r>
          </a:p>
          <a:p>
            <a:endParaRPr lang="en-US" altLang="zh-CN" dirty="0">
              <a:solidFill>
                <a:prstClr val="black"/>
              </a:solidFill>
            </a:endParaRPr>
          </a:p>
          <a:p>
            <a:endParaRPr lang="en-US" altLang="zh-CN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7054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/>
          <p:cNvSpPr>
            <a:spLocks noChangeArrowheads="1"/>
          </p:cNvSpPr>
          <p:nvPr/>
        </p:nvSpPr>
        <p:spPr bwMode="auto">
          <a:xfrm>
            <a:off x="891878" y="250575"/>
            <a:ext cx="582896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>
              <a:defRPr/>
            </a:pPr>
            <a:r>
              <a:rPr lang="zh-CN" altLang="en-US" sz="3200" b="1" kern="4000" spc="300" dirty="0" smtClean="0">
                <a:solidFill>
                  <a:srgbClr val="0500FF"/>
                </a:solidFill>
                <a:latin typeface="微软雅黑" charset="-122"/>
                <a:ea typeface="微软雅黑" charset="-122"/>
                <a:cs typeface="微软雅黑" charset="-122"/>
              </a:rPr>
              <a:t>索引失效</a:t>
            </a:r>
            <a:r>
              <a:rPr lang="zh-CN" altLang="en-US" sz="3200" b="1" kern="4000" spc="300" dirty="0">
                <a:solidFill>
                  <a:srgbClr val="0500FF"/>
                </a:solidFill>
                <a:latin typeface="微软雅黑" charset="-122"/>
                <a:ea typeface="微软雅黑" charset="-122"/>
                <a:cs typeface="微软雅黑" charset="-122"/>
              </a:rPr>
              <a:t>场景</a:t>
            </a:r>
            <a:endParaRPr lang="en-US" altLang="zh-CN" sz="3200" b="1" kern="4000" spc="300" dirty="0" smtClean="0">
              <a:solidFill>
                <a:srgbClr val="0500FF"/>
              </a:solidFill>
              <a:latin typeface="微软雅黑" charset="-122"/>
              <a:ea typeface="微软雅黑" charset="-122"/>
              <a:cs typeface="微软雅黑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111006" y="901453"/>
            <a:ext cx="9689108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索引失效之隐式类型转换</a:t>
            </a:r>
            <a:endParaRPr lang="en-US" altLang="zh-CN" sz="20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000" dirty="0">
              <a:solidFill>
                <a:prstClr val="black"/>
              </a:solidFill>
            </a:endParaRPr>
          </a:p>
          <a:p>
            <a:r>
              <a:rPr lang="en-US" altLang="zh-CN" sz="2000" dirty="0">
                <a:solidFill>
                  <a:prstClr val="black"/>
                </a:solidFill>
              </a:rPr>
              <a:t>CREATE TABLE `</a:t>
            </a:r>
            <a:r>
              <a:rPr lang="en-US" altLang="zh-CN" sz="2000" dirty="0" err="1">
                <a:solidFill>
                  <a:prstClr val="black"/>
                </a:solidFill>
              </a:rPr>
              <a:t>tradelog</a:t>
            </a:r>
            <a:r>
              <a:rPr lang="en-US" altLang="zh-CN" sz="2000" dirty="0">
                <a:solidFill>
                  <a:prstClr val="black"/>
                </a:solidFill>
              </a:rPr>
              <a:t>` (</a:t>
            </a:r>
          </a:p>
          <a:p>
            <a:r>
              <a:rPr lang="en-US" altLang="zh-CN" sz="2000" dirty="0">
                <a:solidFill>
                  <a:prstClr val="black"/>
                </a:solidFill>
              </a:rPr>
              <a:t>  `id` </a:t>
            </a:r>
            <a:r>
              <a:rPr lang="en-US" altLang="zh-CN" sz="2000" dirty="0" err="1">
                <a:solidFill>
                  <a:prstClr val="black"/>
                </a:solidFill>
              </a:rPr>
              <a:t>int</a:t>
            </a:r>
            <a:r>
              <a:rPr lang="en-US" altLang="zh-CN" sz="2000" dirty="0">
                <a:solidFill>
                  <a:prstClr val="black"/>
                </a:solidFill>
              </a:rPr>
              <a:t>(11) NOT NULL,</a:t>
            </a:r>
          </a:p>
          <a:p>
            <a:r>
              <a:rPr lang="en-US" altLang="zh-CN" sz="2000" dirty="0">
                <a:solidFill>
                  <a:prstClr val="black"/>
                </a:solidFill>
              </a:rPr>
              <a:t>  `</a:t>
            </a:r>
            <a:r>
              <a:rPr lang="en-US" altLang="zh-CN" sz="2000" dirty="0" err="1">
                <a:solidFill>
                  <a:prstClr val="black"/>
                </a:solidFill>
              </a:rPr>
              <a:t>tradeid</a:t>
            </a:r>
            <a:r>
              <a:rPr lang="en-US" altLang="zh-CN" sz="2000" dirty="0">
                <a:solidFill>
                  <a:prstClr val="black"/>
                </a:solidFill>
              </a:rPr>
              <a:t>` varchar(32) DEFAULT NULL,</a:t>
            </a:r>
          </a:p>
          <a:p>
            <a:r>
              <a:rPr lang="en-US" altLang="zh-CN" sz="2000" dirty="0">
                <a:solidFill>
                  <a:prstClr val="black"/>
                </a:solidFill>
              </a:rPr>
              <a:t>  `</a:t>
            </a:r>
            <a:r>
              <a:rPr lang="en-US" altLang="zh-CN" sz="2000" dirty="0" err="1">
                <a:solidFill>
                  <a:prstClr val="black"/>
                </a:solidFill>
              </a:rPr>
              <a:t>t_modified</a:t>
            </a:r>
            <a:r>
              <a:rPr lang="en-US" altLang="zh-CN" sz="2000" dirty="0">
                <a:solidFill>
                  <a:prstClr val="black"/>
                </a:solidFill>
              </a:rPr>
              <a:t>` </a:t>
            </a:r>
            <a:r>
              <a:rPr lang="en-US" altLang="zh-CN" sz="2000" dirty="0" err="1">
                <a:solidFill>
                  <a:prstClr val="black"/>
                </a:solidFill>
              </a:rPr>
              <a:t>datetime</a:t>
            </a:r>
            <a:r>
              <a:rPr lang="en-US" altLang="zh-CN" sz="2000" dirty="0">
                <a:solidFill>
                  <a:prstClr val="black"/>
                </a:solidFill>
              </a:rPr>
              <a:t> DEFAULT NULL,</a:t>
            </a:r>
          </a:p>
          <a:p>
            <a:r>
              <a:rPr lang="en-US" altLang="zh-CN" sz="2000" dirty="0">
                <a:solidFill>
                  <a:prstClr val="black"/>
                </a:solidFill>
              </a:rPr>
              <a:t>  PRIMARY KEY (`id`),</a:t>
            </a:r>
          </a:p>
          <a:p>
            <a:r>
              <a:rPr lang="en-US" altLang="zh-CN" sz="2000" dirty="0">
                <a:solidFill>
                  <a:prstClr val="black"/>
                </a:solidFill>
              </a:rPr>
              <a:t>  KEY `</a:t>
            </a:r>
            <a:r>
              <a:rPr lang="en-US" altLang="zh-CN" sz="2000" dirty="0" err="1">
                <a:solidFill>
                  <a:prstClr val="black"/>
                </a:solidFill>
              </a:rPr>
              <a:t>tradeid</a:t>
            </a:r>
            <a:r>
              <a:rPr lang="en-US" altLang="zh-CN" sz="2000" dirty="0">
                <a:solidFill>
                  <a:prstClr val="black"/>
                </a:solidFill>
              </a:rPr>
              <a:t>` (`</a:t>
            </a:r>
            <a:r>
              <a:rPr lang="en-US" altLang="zh-CN" sz="2000" dirty="0" err="1">
                <a:solidFill>
                  <a:prstClr val="black"/>
                </a:solidFill>
              </a:rPr>
              <a:t>tradeid</a:t>
            </a:r>
            <a:r>
              <a:rPr lang="en-US" altLang="zh-CN" sz="2000" dirty="0">
                <a:solidFill>
                  <a:prstClr val="black"/>
                </a:solidFill>
              </a:rPr>
              <a:t>`),</a:t>
            </a:r>
          </a:p>
          <a:p>
            <a:r>
              <a:rPr lang="en-US" altLang="zh-CN" sz="2000" dirty="0">
                <a:solidFill>
                  <a:prstClr val="black"/>
                </a:solidFill>
              </a:rPr>
              <a:t>  KEY `</a:t>
            </a:r>
            <a:r>
              <a:rPr lang="en-US" altLang="zh-CN" sz="2000" dirty="0" err="1">
                <a:solidFill>
                  <a:prstClr val="black"/>
                </a:solidFill>
              </a:rPr>
              <a:t>t_modified</a:t>
            </a:r>
            <a:r>
              <a:rPr lang="en-US" altLang="zh-CN" sz="2000" dirty="0">
                <a:solidFill>
                  <a:prstClr val="black"/>
                </a:solidFill>
              </a:rPr>
              <a:t>` (`</a:t>
            </a:r>
            <a:r>
              <a:rPr lang="en-US" altLang="zh-CN" sz="2000" dirty="0" err="1">
                <a:solidFill>
                  <a:prstClr val="black"/>
                </a:solidFill>
              </a:rPr>
              <a:t>t_modified</a:t>
            </a:r>
            <a:r>
              <a:rPr lang="en-US" altLang="zh-CN" sz="2000" dirty="0">
                <a:solidFill>
                  <a:prstClr val="black"/>
                </a:solidFill>
              </a:rPr>
              <a:t>`)</a:t>
            </a:r>
          </a:p>
          <a:p>
            <a:r>
              <a:rPr lang="en-US" altLang="zh-CN" sz="2000" dirty="0">
                <a:solidFill>
                  <a:prstClr val="black"/>
                </a:solidFill>
              </a:rPr>
              <a:t>) ENGINE=</a:t>
            </a:r>
            <a:r>
              <a:rPr lang="en-US" altLang="zh-CN" sz="2000" dirty="0" err="1">
                <a:solidFill>
                  <a:prstClr val="black"/>
                </a:solidFill>
              </a:rPr>
              <a:t>InnoDB</a:t>
            </a:r>
            <a:r>
              <a:rPr lang="en-US" altLang="zh-CN" sz="2000" dirty="0">
                <a:solidFill>
                  <a:prstClr val="black"/>
                </a:solidFill>
              </a:rPr>
              <a:t> DEFAULT CHARSET=utf8mb4</a:t>
            </a:r>
            <a:r>
              <a:rPr lang="en-US" altLang="zh-CN" sz="2000" dirty="0" smtClean="0">
                <a:solidFill>
                  <a:prstClr val="black"/>
                </a:solidFill>
              </a:rPr>
              <a:t>;</a:t>
            </a:r>
            <a:endParaRPr lang="en-US" altLang="zh-CN" sz="2000" dirty="0">
              <a:solidFill>
                <a:prstClr val="black"/>
              </a:solidFill>
            </a:endParaRPr>
          </a:p>
          <a:p>
            <a:endParaRPr lang="en-US" altLang="zh-CN" sz="2000" dirty="0" smtClean="0">
              <a:solidFill>
                <a:prstClr val="black"/>
              </a:solidFill>
            </a:endParaRPr>
          </a:p>
          <a:p>
            <a:r>
              <a:rPr lang="en-US" altLang="zh-CN" sz="2000" dirty="0">
                <a:solidFill>
                  <a:prstClr val="black"/>
                </a:solidFill>
              </a:rPr>
              <a:t>s</a:t>
            </a:r>
            <a:r>
              <a:rPr lang="en-US" altLang="zh-CN" sz="2000" dirty="0" smtClean="0">
                <a:solidFill>
                  <a:prstClr val="black"/>
                </a:solidFill>
              </a:rPr>
              <a:t>elect * from </a:t>
            </a:r>
            <a:r>
              <a:rPr lang="en-US" altLang="zh-CN" sz="2000" dirty="0" err="1" smtClean="0">
                <a:solidFill>
                  <a:prstClr val="black"/>
                </a:solidFill>
              </a:rPr>
              <a:t>tradelog</a:t>
            </a:r>
            <a:r>
              <a:rPr lang="en-US" altLang="zh-CN" sz="2000" dirty="0" smtClean="0">
                <a:solidFill>
                  <a:prstClr val="black"/>
                </a:solidFill>
              </a:rPr>
              <a:t> where </a:t>
            </a:r>
            <a:r>
              <a:rPr lang="en-US" altLang="zh-CN" sz="2000" dirty="0" err="1" smtClean="0">
                <a:solidFill>
                  <a:prstClr val="black"/>
                </a:solidFill>
              </a:rPr>
              <a:t>tradeid</a:t>
            </a:r>
            <a:r>
              <a:rPr lang="en-US" altLang="zh-CN" sz="2000" dirty="0" smtClean="0">
                <a:solidFill>
                  <a:prstClr val="black"/>
                </a:solidFill>
              </a:rPr>
              <a:t>=2; //</a:t>
            </a:r>
            <a:r>
              <a:rPr lang="en-US" altLang="zh-CN" sz="2000" dirty="0" err="1" smtClean="0">
                <a:solidFill>
                  <a:prstClr val="black"/>
                </a:solidFill>
              </a:rPr>
              <a:t>tradeid</a:t>
            </a:r>
            <a:r>
              <a:rPr lang="zh-CN" altLang="en-US" sz="2000" dirty="0" smtClean="0">
                <a:solidFill>
                  <a:prstClr val="black"/>
                </a:solidFill>
              </a:rPr>
              <a:t>索引搜索会失效</a:t>
            </a:r>
            <a:endParaRPr lang="en-US" altLang="zh-CN" sz="2000" dirty="0" smtClean="0">
              <a:solidFill>
                <a:prstClr val="black"/>
              </a:solidFill>
            </a:endParaRPr>
          </a:p>
          <a:p>
            <a:r>
              <a:rPr lang="zh-CN" altLang="en-US" sz="2000" dirty="0" smtClean="0">
                <a:solidFill>
                  <a:prstClr val="black"/>
                </a:solidFill>
              </a:rPr>
              <a:t>由于</a:t>
            </a:r>
            <a:r>
              <a:rPr lang="en-US" altLang="zh-CN" sz="2000" dirty="0" err="1" smtClean="0">
                <a:solidFill>
                  <a:prstClr val="black"/>
                </a:solidFill>
              </a:rPr>
              <a:t>tradeid</a:t>
            </a:r>
            <a:r>
              <a:rPr lang="zh-CN" altLang="en-US" sz="2000" dirty="0" smtClean="0">
                <a:solidFill>
                  <a:prstClr val="black"/>
                </a:solidFill>
              </a:rPr>
              <a:t>是</a:t>
            </a:r>
            <a:r>
              <a:rPr lang="en-US" altLang="zh-CN" sz="2000" dirty="0" smtClean="0">
                <a:solidFill>
                  <a:prstClr val="black"/>
                </a:solidFill>
              </a:rPr>
              <a:t>varchar</a:t>
            </a:r>
            <a:r>
              <a:rPr lang="zh-CN" altLang="en-US" sz="2000" dirty="0" smtClean="0">
                <a:solidFill>
                  <a:prstClr val="black"/>
                </a:solidFill>
              </a:rPr>
              <a:t>类型，</a:t>
            </a:r>
            <a:r>
              <a:rPr lang="en-US" altLang="zh-CN" sz="2000" dirty="0" smtClean="0">
                <a:solidFill>
                  <a:prstClr val="black"/>
                </a:solidFill>
              </a:rPr>
              <a:t>2</a:t>
            </a:r>
            <a:r>
              <a:rPr lang="zh-CN" altLang="en-US" sz="2000" dirty="0" smtClean="0">
                <a:solidFill>
                  <a:prstClr val="black"/>
                </a:solidFill>
              </a:rPr>
              <a:t>是</a:t>
            </a:r>
            <a:r>
              <a:rPr lang="en-US" altLang="zh-CN" sz="2000" dirty="0" err="1" smtClean="0">
                <a:solidFill>
                  <a:prstClr val="black"/>
                </a:solidFill>
              </a:rPr>
              <a:t>int</a:t>
            </a:r>
            <a:r>
              <a:rPr lang="zh-CN" altLang="en-US" sz="2000" dirty="0" smtClean="0">
                <a:solidFill>
                  <a:prstClr val="black"/>
                </a:solidFill>
              </a:rPr>
              <a:t>型，所以会进行类型转换，整型和字符串类型比较会统一转换成整型，在</a:t>
            </a:r>
            <a:r>
              <a:rPr lang="en-US" altLang="zh-CN" sz="2000" dirty="0" err="1" smtClean="0">
                <a:solidFill>
                  <a:prstClr val="black"/>
                </a:solidFill>
              </a:rPr>
              <a:t>mysql</a:t>
            </a:r>
            <a:r>
              <a:rPr lang="zh-CN" altLang="en-US" sz="2000" dirty="0" smtClean="0">
                <a:solidFill>
                  <a:prstClr val="black"/>
                </a:solidFill>
              </a:rPr>
              <a:t>中执行下：</a:t>
            </a:r>
            <a:r>
              <a:rPr lang="en-US" altLang="zh-CN" sz="2000" dirty="0" smtClean="0">
                <a:solidFill>
                  <a:prstClr val="black"/>
                </a:solidFill>
              </a:rPr>
              <a:t>select  “10”&gt;9</a:t>
            </a:r>
            <a:r>
              <a:rPr lang="zh-CN" altLang="en-US" sz="2000" dirty="0" smtClean="0">
                <a:solidFill>
                  <a:prstClr val="black"/>
                </a:solidFill>
              </a:rPr>
              <a:t>就知道了</a:t>
            </a:r>
            <a:endParaRPr lang="en-US" altLang="zh-CN" sz="2000" dirty="0" smtClean="0">
              <a:solidFill>
                <a:prstClr val="black"/>
              </a:solidFill>
            </a:endParaRPr>
          </a:p>
          <a:p>
            <a:endParaRPr lang="en-US" altLang="zh-CN" sz="2000" dirty="0" smtClean="0">
              <a:solidFill>
                <a:prstClr val="black"/>
              </a:solidFill>
            </a:endParaRPr>
          </a:p>
          <a:p>
            <a:r>
              <a:rPr lang="zh-CN" altLang="en-US" sz="2000" dirty="0" smtClean="0">
                <a:solidFill>
                  <a:prstClr val="black"/>
                </a:solidFill>
              </a:rPr>
              <a:t>所以上述语句相当于：</a:t>
            </a:r>
            <a:r>
              <a:rPr lang="en-US" altLang="zh-CN" sz="2000" dirty="0">
                <a:solidFill>
                  <a:prstClr val="black"/>
                </a:solidFill>
              </a:rPr>
              <a:t> select * from </a:t>
            </a:r>
            <a:r>
              <a:rPr lang="en-US" altLang="zh-CN" sz="2000" dirty="0" err="1">
                <a:solidFill>
                  <a:prstClr val="black"/>
                </a:solidFill>
              </a:rPr>
              <a:t>tradelog</a:t>
            </a:r>
            <a:r>
              <a:rPr lang="en-US" altLang="zh-CN" sz="2000" dirty="0">
                <a:solidFill>
                  <a:prstClr val="black"/>
                </a:solidFill>
              </a:rPr>
              <a:t> where </a:t>
            </a:r>
            <a:r>
              <a:rPr lang="en-US" altLang="zh-CN" sz="2000" dirty="0" smtClean="0">
                <a:solidFill>
                  <a:prstClr val="black"/>
                </a:solidFill>
              </a:rPr>
              <a:t>CAST(</a:t>
            </a:r>
            <a:r>
              <a:rPr lang="en-US" altLang="zh-CN" sz="2000" dirty="0" err="1" smtClean="0">
                <a:solidFill>
                  <a:prstClr val="black"/>
                </a:solidFill>
              </a:rPr>
              <a:t>tradeid</a:t>
            </a:r>
            <a:r>
              <a:rPr lang="en-US" altLang="zh-CN" sz="2000" dirty="0" smtClean="0">
                <a:solidFill>
                  <a:prstClr val="black"/>
                </a:solidFill>
              </a:rPr>
              <a:t> as signed </a:t>
            </a:r>
            <a:r>
              <a:rPr lang="en-US" altLang="zh-CN" sz="2000" dirty="0" err="1" smtClean="0">
                <a:solidFill>
                  <a:prstClr val="black"/>
                </a:solidFill>
              </a:rPr>
              <a:t>int</a:t>
            </a:r>
            <a:r>
              <a:rPr lang="en-US" altLang="zh-CN" sz="2000" dirty="0" smtClean="0">
                <a:solidFill>
                  <a:prstClr val="black"/>
                </a:solidFill>
              </a:rPr>
              <a:t>)=2</a:t>
            </a:r>
            <a:r>
              <a:rPr lang="en-US" altLang="zh-CN" sz="2000" dirty="0">
                <a:solidFill>
                  <a:prstClr val="black"/>
                </a:solidFill>
              </a:rPr>
              <a:t>; </a:t>
            </a:r>
            <a:endParaRPr lang="en-US" altLang="zh-CN" sz="2000" dirty="0" smtClean="0">
              <a:solidFill>
                <a:prstClr val="black"/>
              </a:solidFill>
            </a:endParaRPr>
          </a:p>
          <a:p>
            <a:r>
              <a:rPr lang="zh-CN" altLang="en-US" sz="2000" dirty="0" smtClean="0">
                <a:solidFill>
                  <a:prstClr val="black"/>
                </a:solidFill>
              </a:rPr>
              <a:t>根据之前的条件字段函数操作索引失效规则可知结论</a:t>
            </a:r>
            <a:endParaRPr lang="en-US" altLang="zh-CN" sz="2000" dirty="0" smtClean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7969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矩形 42"/>
          <p:cNvSpPr>
            <a:spLocks noChangeArrowheads="1"/>
          </p:cNvSpPr>
          <p:nvPr/>
        </p:nvSpPr>
        <p:spPr bwMode="auto">
          <a:xfrm>
            <a:off x="3384184" y="706074"/>
            <a:ext cx="542363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anchor="ctr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kern="4000" spc="50" dirty="0" smtClean="0">
                <a:solidFill>
                  <a:srgbClr val="0500FF"/>
                </a:solidFill>
                <a:latin typeface="微软雅黑" charset="-122"/>
                <a:ea typeface="微软雅黑" charset="-122"/>
                <a:cs typeface="微软雅黑" charset="-122"/>
              </a:rPr>
              <a:t>目录／</a:t>
            </a:r>
            <a:r>
              <a:rPr lang="en-US" altLang="zh-CN" sz="3200" b="1" kern="4000" spc="50" dirty="0" smtClean="0">
                <a:solidFill>
                  <a:srgbClr val="0500FF"/>
                </a:solidFill>
                <a:latin typeface="微软雅黑" charset="-122"/>
                <a:ea typeface="微软雅黑" charset="-122"/>
                <a:cs typeface="微软雅黑" charset="-122"/>
              </a:rPr>
              <a:t>CONTENTS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151085" y="1669157"/>
            <a:ext cx="4608954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索引的设计原则</a:t>
            </a:r>
            <a:endParaRPr lang="en-US" altLang="zh-CN" sz="28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14350" indent="-514350">
              <a:buAutoNum type="arabicPeriod"/>
            </a:pPr>
            <a:endParaRPr lang="en-US" altLang="zh-CN" sz="28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AutoNum type="arabicPeriod" startAt="2"/>
            </a:pPr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常见索引模型</a:t>
            </a:r>
            <a:endParaRPr lang="en-US" altLang="zh-CN" sz="28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AutoNum type="arabicPeriod" startAt="2"/>
            </a:pPr>
            <a:endParaRPr lang="en-US" altLang="zh-CN" sz="28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AutoNum type="arabicPeriod" startAt="2"/>
            </a:pPr>
            <a:r>
              <a:rPr lang="en-US" altLang="zh-CN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b="1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InnoDB</a:t>
            </a:r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的索引模型</a:t>
            </a:r>
            <a:endParaRPr lang="en-US" altLang="zh-CN" sz="28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AutoNum type="arabicPeriod" startAt="2"/>
            </a:pPr>
            <a:endParaRPr lang="en-US" altLang="zh-CN" sz="28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AutoNum type="arabicPeriod" startAt="2"/>
            </a:pPr>
            <a:r>
              <a:rPr lang="en-US" altLang="zh-CN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b="1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Mysql</a:t>
            </a:r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几种常见索引概述</a:t>
            </a:r>
            <a:endParaRPr lang="en-US" altLang="zh-CN" sz="28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AutoNum type="arabicPeriod" startAt="2"/>
            </a:pPr>
            <a:endParaRPr lang="en-US" altLang="zh-CN" sz="28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AutoNum type="arabicPeriod" startAt="2"/>
            </a:pPr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索引失效场景介绍</a:t>
            </a:r>
            <a:endParaRPr lang="en-US" altLang="zh-CN" sz="28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41492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/>
          <p:cNvSpPr>
            <a:spLocks noChangeArrowheads="1"/>
          </p:cNvSpPr>
          <p:nvPr/>
        </p:nvSpPr>
        <p:spPr bwMode="auto">
          <a:xfrm>
            <a:off x="891878" y="250575"/>
            <a:ext cx="582896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>
              <a:defRPr/>
            </a:pPr>
            <a:r>
              <a:rPr lang="zh-CN" altLang="en-US" sz="3200" b="1" kern="4000" spc="300" dirty="0" smtClean="0">
                <a:solidFill>
                  <a:srgbClr val="0500FF"/>
                </a:solidFill>
                <a:latin typeface="微软雅黑" charset="-122"/>
                <a:ea typeface="微软雅黑" charset="-122"/>
                <a:cs typeface="微软雅黑" charset="-122"/>
              </a:rPr>
              <a:t>索引失效</a:t>
            </a:r>
            <a:r>
              <a:rPr lang="zh-CN" altLang="en-US" sz="3200" b="1" kern="4000" spc="300" dirty="0">
                <a:solidFill>
                  <a:srgbClr val="0500FF"/>
                </a:solidFill>
                <a:latin typeface="微软雅黑" charset="-122"/>
                <a:ea typeface="微软雅黑" charset="-122"/>
                <a:cs typeface="微软雅黑" charset="-122"/>
              </a:rPr>
              <a:t>场景</a:t>
            </a:r>
            <a:endParaRPr lang="en-US" altLang="zh-CN" sz="3200" b="1" kern="4000" spc="300" dirty="0" smtClean="0">
              <a:solidFill>
                <a:srgbClr val="0500FF"/>
              </a:solidFill>
              <a:latin typeface="微软雅黑" charset="-122"/>
              <a:ea typeface="微软雅黑" charset="-122"/>
              <a:cs typeface="微软雅黑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48289" y="1017565"/>
            <a:ext cx="5726707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prstClr val="black"/>
                </a:solidFill>
              </a:rPr>
              <a:t>索引失效之隐</a:t>
            </a:r>
            <a:r>
              <a:rPr lang="zh-CN" altLang="en-US" dirty="0" smtClean="0">
                <a:solidFill>
                  <a:prstClr val="black"/>
                </a:solidFill>
              </a:rPr>
              <a:t>式字符编码转换</a:t>
            </a:r>
            <a:endParaRPr lang="en-US" altLang="zh-CN" dirty="0">
              <a:solidFill>
                <a:prstClr val="black"/>
              </a:solidFill>
            </a:endParaRPr>
          </a:p>
          <a:p>
            <a:r>
              <a:rPr lang="en-US" altLang="zh-CN" dirty="0">
                <a:solidFill>
                  <a:prstClr val="black"/>
                </a:solidFill>
              </a:rPr>
              <a:t>CREATE TABLE `</a:t>
            </a:r>
            <a:r>
              <a:rPr lang="en-US" altLang="zh-CN" dirty="0" err="1">
                <a:solidFill>
                  <a:prstClr val="black"/>
                </a:solidFill>
              </a:rPr>
              <a:t>tradelog</a:t>
            </a:r>
            <a:r>
              <a:rPr lang="en-US" altLang="zh-CN" dirty="0">
                <a:solidFill>
                  <a:prstClr val="black"/>
                </a:solidFill>
              </a:rPr>
              <a:t>` (</a:t>
            </a:r>
          </a:p>
          <a:p>
            <a:r>
              <a:rPr lang="en-US" altLang="zh-CN" dirty="0">
                <a:solidFill>
                  <a:prstClr val="black"/>
                </a:solidFill>
              </a:rPr>
              <a:t>  `id` </a:t>
            </a:r>
            <a:r>
              <a:rPr lang="en-US" altLang="zh-CN" dirty="0" err="1">
                <a:solidFill>
                  <a:prstClr val="black"/>
                </a:solidFill>
              </a:rPr>
              <a:t>int</a:t>
            </a:r>
            <a:r>
              <a:rPr lang="en-US" altLang="zh-CN" dirty="0">
                <a:solidFill>
                  <a:prstClr val="black"/>
                </a:solidFill>
              </a:rPr>
              <a:t>(11) NOT NULL,</a:t>
            </a:r>
          </a:p>
          <a:p>
            <a:r>
              <a:rPr lang="en-US" altLang="zh-CN" dirty="0">
                <a:solidFill>
                  <a:prstClr val="black"/>
                </a:solidFill>
              </a:rPr>
              <a:t>  `</a:t>
            </a:r>
            <a:r>
              <a:rPr lang="en-US" altLang="zh-CN" dirty="0" err="1">
                <a:solidFill>
                  <a:prstClr val="black"/>
                </a:solidFill>
              </a:rPr>
              <a:t>tradeid</a:t>
            </a:r>
            <a:r>
              <a:rPr lang="en-US" altLang="zh-CN" dirty="0">
                <a:solidFill>
                  <a:prstClr val="black"/>
                </a:solidFill>
              </a:rPr>
              <a:t>` varchar(32) DEFAULT NULL,</a:t>
            </a:r>
          </a:p>
          <a:p>
            <a:r>
              <a:rPr lang="en-US" altLang="zh-CN" dirty="0">
                <a:solidFill>
                  <a:prstClr val="black"/>
                </a:solidFill>
              </a:rPr>
              <a:t>  `</a:t>
            </a:r>
            <a:r>
              <a:rPr lang="en-US" altLang="zh-CN" dirty="0" err="1">
                <a:solidFill>
                  <a:prstClr val="black"/>
                </a:solidFill>
              </a:rPr>
              <a:t>t_modified</a:t>
            </a:r>
            <a:r>
              <a:rPr lang="en-US" altLang="zh-CN" dirty="0">
                <a:solidFill>
                  <a:prstClr val="black"/>
                </a:solidFill>
              </a:rPr>
              <a:t>` </a:t>
            </a:r>
            <a:r>
              <a:rPr lang="en-US" altLang="zh-CN" dirty="0" err="1">
                <a:solidFill>
                  <a:prstClr val="black"/>
                </a:solidFill>
              </a:rPr>
              <a:t>datetime</a:t>
            </a:r>
            <a:r>
              <a:rPr lang="en-US" altLang="zh-CN" dirty="0">
                <a:solidFill>
                  <a:prstClr val="black"/>
                </a:solidFill>
              </a:rPr>
              <a:t> DEFAULT NULL,</a:t>
            </a:r>
          </a:p>
          <a:p>
            <a:r>
              <a:rPr lang="en-US" altLang="zh-CN" dirty="0">
                <a:solidFill>
                  <a:prstClr val="black"/>
                </a:solidFill>
              </a:rPr>
              <a:t>  PRIMARY KEY (`id`),</a:t>
            </a:r>
          </a:p>
          <a:p>
            <a:r>
              <a:rPr lang="en-US" altLang="zh-CN" dirty="0">
                <a:solidFill>
                  <a:prstClr val="black"/>
                </a:solidFill>
              </a:rPr>
              <a:t>  KEY `</a:t>
            </a:r>
            <a:r>
              <a:rPr lang="en-US" altLang="zh-CN" dirty="0" err="1">
                <a:solidFill>
                  <a:prstClr val="black"/>
                </a:solidFill>
              </a:rPr>
              <a:t>tradeid</a:t>
            </a:r>
            <a:r>
              <a:rPr lang="en-US" altLang="zh-CN" dirty="0">
                <a:solidFill>
                  <a:prstClr val="black"/>
                </a:solidFill>
              </a:rPr>
              <a:t>` (`</a:t>
            </a:r>
            <a:r>
              <a:rPr lang="en-US" altLang="zh-CN" dirty="0" err="1">
                <a:solidFill>
                  <a:prstClr val="black"/>
                </a:solidFill>
              </a:rPr>
              <a:t>tradeid</a:t>
            </a:r>
            <a:r>
              <a:rPr lang="en-US" altLang="zh-CN" dirty="0">
                <a:solidFill>
                  <a:prstClr val="black"/>
                </a:solidFill>
              </a:rPr>
              <a:t>`),</a:t>
            </a:r>
          </a:p>
          <a:p>
            <a:r>
              <a:rPr lang="en-US" altLang="zh-CN" dirty="0">
                <a:solidFill>
                  <a:prstClr val="black"/>
                </a:solidFill>
              </a:rPr>
              <a:t>  KEY `</a:t>
            </a:r>
            <a:r>
              <a:rPr lang="en-US" altLang="zh-CN" dirty="0" err="1">
                <a:solidFill>
                  <a:prstClr val="black"/>
                </a:solidFill>
              </a:rPr>
              <a:t>t_modified</a:t>
            </a:r>
            <a:r>
              <a:rPr lang="en-US" altLang="zh-CN" dirty="0">
                <a:solidFill>
                  <a:prstClr val="black"/>
                </a:solidFill>
              </a:rPr>
              <a:t>` (`</a:t>
            </a:r>
            <a:r>
              <a:rPr lang="en-US" altLang="zh-CN" dirty="0" err="1">
                <a:solidFill>
                  <a:prstClr val="black"/>
                </a:solidFill>
              </a:rPr>
              <a:t>t_modified</a:t>
            </a:r>
            <a:r>
              <a:rPr lang="en-US" altLang="zh-CN" dirty="0">
                <a:solidFill>
                  <a:prstClr val="black"/>
                </a:solidFill>
              </a:rPr>
              <a:t>`)</a:t>
            </a:r>
          </a:p>
          <a:p>
            <a:r>
              <a:rPr lang="en-US" altLang="zh-CN" dirty="0">
                <a:solidFill>
                  <a:prstClr val="black"/>
                </a:solidFill>
              </a:rPr>
              <a:t>) ENGINE=</a:t>
            </a:r>
            <a:r>
              <a:rPr lang="en-US" altLang="zh-CN" dirty="0" err="1">
                <a:solidFill>
                  <a:prstClr val="black"/>
                </a:solidFill>
              </a:rPr>
              <a:t>InnoDB</a:t>
            </a:r>
            <a:r>
              <a:rPr lang="en-US" altLang="zh-CN" dirty="0">
                <a:solidFill>
                  <a:prstClr val="black"/>
                </a:solidFill>
              </a:rPr>
              <a:t> DEFAULT CHARSET=</a:t>
            </a:r>
            <a:r>
              <a:rPr lang="en-US" altLang="zh-CN" dirty="0">
                <a:solidFill>
                  <a:srgbClr val="FF0000"/>
                </a:solidFill>
              </a:rPr>
              <a:t>utf8mb4</a:t>
            </a:r>
            <a:r>
              <a:rPr lang="en-US" altLang="zh-CN" dirty="0" smtClean="0">
                <a:solidFill>
                  <a:prstClr val="black"/>
                </a:solidFill>
              </a:rPr>
              <a:t>;</a:t>
            </a:r>
            <a:endParaRPr lang="en-US" altLang="zh-CN" dirty="0">
              <a:solidFill>
                <a:prstClr val="black"/>
              </a:solidFill>
            </a:endParaRPr>
          </a:p>
          <a:p>
            <a:endParaRPr lang="en-US" altLang="zh-CN" dirty="0" smtClean="0">
              <a:solidFill>
                <a:prstClr val="black"/>
              </a:solidFill>
            </a:endParaRPr>
          </a:p>
          <a:p>
            <a:r>
              <a:rPr lang="en-US" altLang="zh-CN" dirty="0"/>
              <a:t>CREATE TABLE `</a:t>
            </a:r>
            <a:r>
              <a:rPr lang="en-US" altLang="zh-CN" dirty="0" err="1"/>
              <a:t>trade_detail</a:t>
            </a:r>
            <a:r>
              <a:rPr lang="en-US" altLang="zh-CN" dirty="0"/>
              <a:t>` (</a:t>
            </a:r>
          </a:p>
          <a:p>
            <a:r>
              <a:rPr lang="en-US" altLang="zh-CN" dirty="0"/>
              <a:t>  `id` </a:t>
            </a:r>
            <a:r>
              <a:rPr lang="en-US" altLang="zh-CN" dirty="0" err="1"/>
              <a:t>int</a:t>
            </a:r>
            <a:r>
              <a:rPr lang="en-US" altLang="zh-CN" dirty="0"/>
              <a:t>(11) NOT NULL,</a:t>
            </a:r>
          </a:p>
          <a:p>
            <a:r>
              <a:rPr lang="en-US" altLang="zh-CN" dirty="0"/>
              <a:t>  `</a:t>
            </a:r>
            <a:r>
              <a:rPr lang="en-US" altLang="zh-CN" dirty="0" err="1"/>
              <a:t>tradeid</a:t>
            </a:r>
            <a:r>
              <a:rPr lang="en-US" altLang="zh-CN" dirty="0"/>
              <a:t>` varchar(32) DEFAULT NULL,</a:t>
            </a:r>
          </a:p>
          <a:p>
            <a:r>
              <a:rPr lang="en-US" altLang="zh-CN" dirty="0"/>
              <a:t>  `</a:t>
            </a:r>
            <a:r>
              <a:rPr lang="en-US" altLang="zh-CN" dirty="0" err="1"/>
              <a:t>trade_step</a:t>
            </a:r>
            <a:r>
              <a:rPr lang="en-US" altLang="zh-CN" dirty="0"/>
              <a:t>` </a:t>
            </a:r>
            <a:r>
              <a:rPr lang="en-US" altLang="zh-CN" dirty="0" err="1"/>
              <a:t>int</a:t>
            </a:r>
            <a:r>
              <a:rPr lang="en-US" altLang="zh-CN" dirty="0"/>
              <a:t>(11) DEFAULT NULL, /* </a:t>
            </a:r>
            <a:r>
              <a:rPr lang="zh-CN" altLang="en-US" dirty="0"/>
              <a:t>操作步骤 *</a:t>
            </a:r>
            <a:r>
              <a:rPr lang="en-US" altLang="zh-CN" dirty="0"/>
              <a:t>/</a:t>
            </a:r>
          </a:p>
          <a:p>
            <a:r>
              <a:rPr lang="en-US" altLang="zh-CN" dirty="0"/>
              <a:t>  `</a:t>
            </a:r>
            <a:r>
              <a:rPr lang="en-US" altLang="zh-CN" dirty="0" err="1"/>
              <a:t>step_info</a:t>
            </a:r>
            <a:r>
              <a:rPr lang="en-US" altLang="zh-CN" dirty="0"/>
              <a:t>` varchar(32) DEFAULT NULL, /* </a:t>
            </a:r>
            <a:r>
              <a:rPr lang="zh-CN" altLang="en-US" dirty="0"/>
              <a:t>步骤信息 *</a:t>
            </a:r>
            <a:r>
              <a:rPr lang="en-US" altLang="zh-CN" dirty="0"/>
              <a:t>/</a:t>
            </a:r>
          </a:p>
          <a:p>
            <a:r>
              <a:rPr lang="en-US" altLang="zh-CN" dirty="0"/>
              <a:t>  PRIMARY KEY (`id`),</a:t>
            </a:r>
          </a:p>
          <a:p>
            <a:r>
              <a:rPr lang="en-US" altLang="zh-CN" dirty="0"/>
              <a:t>  KEY `</a:t>
            </a:r>
            <a:r>
              <a:rPr lang="en-US" altLang="zh-CN" dirty="0" err="1"/>
              <a:t>tradeid</a:t>
            </a:r>
            <a:r>
              <a:rPr lang="en-US" altLang="zh-CN" dirty="0"/>
              <a:t>` (`</a:t>
            </a:r>
            <a:r>
              <a:rPr lang="en-US" altLang="zh-CN" dirty="0" err="1"/>
              <a:t>tradeid</a:t>
            </a:r>
            <a:r>
              <a:rPr lang="en-US" altLang="zh-CN" dirty="0"/>
              <a:t>`)</a:t>
            </a:r>
          </a:p>
          <a:p>
            <a:r>
              <a:rPr lang="en-US" altLang="zh-CN" dirty="0"/>
              <a:t>) ENGINE=</a:t>
            </a:r>
            <a:r>
              <a:rPr lang="en-US" altLang="zh-CN" dirty="0" err="1"/>
              <a:t>InnoDB</a:t>
            </a:r>
            <a:r>
              <a:rPr lang="en-US" altLang="zh-CN" dirty="0"/>
              <a:t> DEFAULT CHARSET=</a:t>
            </a:r>
            <a:r>
              <a:rPr lang="en-US" altLang="zh-CN" dirty="0">
                <a:solidFill>
                  <a:srgbClr val="FF0000"/>
                </a:solidFill>
              </a:rPr>
              <a:t>utf8</a:t>
            </a:r>
            <a:r>
              <a:rPr lang="en-US" altLang="zh-CN" dirty="0"/>
              <a:t>;</a:t>
            </a:r>
            <a:endParaRPr lang="en-US" altLang="zh-CN" dirty="0" smtClean="0">
              <a:solidFill>
                <a:prstClr val="black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112000" y="1306286"/>
            <a:ext cx="449942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select d.* from </a:t>
            </a:r>
            <a:r>
              <a:rPr lang="en-US" altLang="zh-CN" dirty="0" err="1" smtClean="0"/>
              <a:t>tradelog</a:t>
            </a:r>
            <a:r>
              <a:rPr lang="en-US" altLang="zh-CN" dirty="0" smtClean="0"/>
              <a:t> </a:t>
            </a:r>
            <a:r>
              <a:rPr lang="en-US" altLang="zh-CN" dirty="0"/>
              <a:t>l, </a:t>
            </a:r>
            <a:r>
              <a:rPr lang="en-US" altLang="zh-CN" dirty="0" err="1"/>
              <a:t>trade_detail</a:t>
            </a:r>
            <a:r>
              <a:rPr lang="en-US" altLang="zh-CN" dirty="0"/>
              <a:t> d where </a:t>
            </a:r>
            <a:r>
              <a:rPr lang="en-US" altLang="zh-CN" dirty="0" err="1"/>
              <a:t>d.tradeid</a:t>
            </a:r>
            <a:r>
              <a:rPr lang="en-US" altLang="zh-CN" dirty="0"/>
              <a:t>=</a:t>
            </a:r>
            <a:r>
              <a:rPr lang="en-US" altLang="zh-CN" dirty="0" err="1"/>
              <a:t>l.tradeid</a:t>
            </a:r>
            <a:r>
              <a:rPr lang="en-US" altLang="zh-CN" dirty="0"/>
              <a:t> and l.id=2</a:t>
            </a:r>
            <a:r>
              <a:rPr lang="en-US" altLang="zh-CN" dirty="0" smtClean="0"/>
              <a:t>;</a:t>
            </a:r>
          </a:p>
          <a:p>
            <a:endParaRPr lang="en-US" altLang="zh-CN" dirty="0"/>
          </a:p>
          <a:p>
            <a:r>
              <a:rPr lang="zh-CN" altLang="en-US" dirty="0" smtClean="0"/>
              <a:t>联表查询</a:t>
            </a:r>
            <a:r>
              <a:rPr lang="en-US" altLang="zh-CN" dirty="0" err="1" smtClean="0"/>
              <a:t>tradelog</a:t>
            </a:r>
            <a:r>
              <a:rPr lang="zh-CN" altLang="en-US" dirty="0" smtClean="0"/>
              <a:t>和</a:t>
            </a:r>
            <a:r>
              <a:rPr lang="en-US" altLang="zh-CN" dirty="0" err="1" smtClean="0"/>
              <a:t>trade_detail</a:t>
            </a:r>
            <a:r>
              <a:rPr lang="en-US" altLang="zh-CN" dirty="0" smtClean="0"/>
              <a:t>, </a:t>
            </a:r>
            <a:r>
              <a:rPr lang="zh-CN" altLang="en-US" dirty="0" smtClean="0"/>
              <a:t>先根据</a:t>
            </a:r>
            <a:r>
              <a:rPr lang="en-US" altLang="zh-CN" dirty="0" err="1" smtClean="0"/>
              <a:t>tradelog</a:t>
            </a:r>
            <a:r>
              <a:rPr lang="zh-CN" altLang="en-US" dirty="0" smtClean="0"/>
              <a:t>的</a:t>
            </a:r>
            <a:r>
              <a:rPr lang="en-US" altLang="zh-CN" dirty="0" smtClean="0"/>
              <a:t>id=2</a:t>
            </a:r>
            <a:r>
              <a:rPr lang="zh-CN" altLang="en-US" dirty="0" smtClean="0"/>
              <a:t>查找到对应的记录，取其中的</a:t>
            </a:r>
            <a:r>
              <a:rPr lang="en-US" altLang="zh-CN" dirty="0" err="1" smtClean="0"/>
              <a:t>tradeid</a:t>
            </a:r>
            <a:r>
              <a:rPr lang="zh-CN" altLang="en-US" dirty="0" smtClean="0"/>
              <a:t>去联表查</a:t>
            </a:r>
            <a:r>
              <a:rPr lang="en-US" altLang="zh-CN" dirty="0" err="1" smtClean="0"/>
              <a:t>trade_detail</a:t>
            </a:r>
            <a:r>
              <a:rPr lang="en-US" altLang="zh-CN" dirty="0" smtClean="0"/>
              <a:t>, </a:t>
            </a:r>
            <a:r>
              <a:rPr lang="en-US" altLang="zh-CN" dirty="0" err="1" smtClean="0"/>
              <a:t>trade_detail</a:t>
            </a:r>
            <a:r>
              <a:rPr lang="zh-CN" altLang="en-US" dirty="0" smtClean="0"/>
              <a:t>表是有</a:t>
            </a:r>
            <a:r>
              <a:rPr lang="en-US" altLang="zh-CN" dirty="0" err="1" smtClean="0"/>
              <a:t>tradeid</a:t>
            </a:r>
            <a:r>
              <a:rPr lang="zh-CN" altLang="en-US" dirty="0" smtClean="0"/>
              <a:t>索引的，按理说是会走索引查找的，</a:t>
            </a:r>
            <a:r>
              <a:rPr lang="en-US" altLang="zh-CN" dirty="0" smtClean="0"/>
              <a:t>explain</a:t>
            </a:r>
            <a:r>
              <a:rPr lang="zh-CN" altLang="en-US" dirty="0" smtClean="0"/>
              <a:t>一下语句发现并没有</a:t>
            </a:r>
            <a:endParaRPr lang="zh-CN" altLang="en-US" dirty="0"/>
          </a:p>
        </p:txBody>
      </p:sp>
      <p:pic>
        <p:nvPicPr>
          <p:cNvPr id="4098" name="Picture 2" descr="d:\user\01368080\appdata\local\sfim\NIM\2ce7e4a4114b22ac2b04fb8143e986bd\image\f28175ad83ff8640993465fe90628b91_sr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5357" y="4023946"/>
            <a:ext cx="6201641" cy="1247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9075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/>
          <p:cNvSpPr>
            <a:spLocks noChangeArrowheads="1"/>
          </p:cNvSpPr>
          <p:nvPr/>
        </p:nvSpPr>
        <p:spPr bwMode="auto">
          <a:xfrm>
            <a:off x="891878" y="250575"/>
            <a:ext cx="582896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>
              <a:defRPr/>
            </a:pPr>
            <a:r>
              <a:rPr lang="zh-CN" altLang="en-US" sz="3200" b="1" kern="4000" spc="300" dirty="0">
                <a:solidFill>
                  <a:srgbClr val="0500FF"/>
                </a:solidFill>
                <a:latin typeface="微软雅黑" charset="-122"/>
                <a:ea typeface="微软雅黑" charset="-122"/>
                <a:cs typeface="微软雅黑" charset="-122"/>
              </a:rPr>
              <a:t>索引失效场景</a:t>
            </a:r>
            <a:endParaRPr lang="en-US" altLang="zh-CN" sz="3200" b="1" kern="4000" spc="300" dirty="0">
              <a:solidFill>
                <a:srgbClr val="0500FF"/>
              </a:solidFill>
              <a:latin typeface="微软雅黑" charset="-122"/>
              <a:ea typeface="微软雅黑" charset="-122"/>
              <a:cs typeface="微软雅黑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930400" y="1393371"/>
            <a:ext cx="1000034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prstClr val="black"/>
                </a:solidFill>
              </a:rPr>
              <a:t>索引失效之隐式字符编码转换</a:t>
            </a:r>
            <a:endParaRPr lang="en-US" altLang="zh-CN" sz="2000" dirty="0">
              <a:solidFill>
                <a:prstClr val="black"/>
              </a:solidFill>
            </a:endParaRPr>
          </a:p>
          <a:p>
            <a:endParaRPr lang="en-US" altLang="zh-CN" sz="2000" dirty="0" smtClean="0"/>
          </a:p>
          <a:p>
            <a:r>
              <a:rPr lang="zh-CN" altLang="en-US" sz="2000" dirty="0" smtClean="0"/>
              <a:t>原因：通过</a:t>
            </a:r>
            <a:r>
              <a:rPr lang="en-US" altLang="zh-CN" sz="2000" dirty="0" err="1" smtClean="0"/>
              <a:t>tradeid</a:t>
            </a:r>
            <a:r>
              <a:rPr lang="zh-CN" altLang="en-US" sz="2000" dirty="0" smtClean="0"/>
              <a:t>联表查询时，两个表的字符编码不一样，</a:t>
            </a:r>
            <a:r>
              <a:rPr lang="en-US" altLang="zh-CN" sz="2000" dirty="0" err="1" smtClean="0"/>
              <a:t>tradelog</a:t>
            </a:r>
            <a:r>
              <a:rPr lang="zh-CN" altLang="en-US" sz="2000" dirty="0" smtClean="0"/>
              <a:t>编码</a:t>
            </a:r>
            <a:endParaRPr lang="en-US" altLang="zh-CN" sz="2000" dirty="0"/>
          </a:p>
          <a:p>
            <a:r>
              <a:rPr lang="zh-CN" altLang="en-US" sz="2000" dirty="0" smtClean="0"/>
              <a:t>为</a:t>
            </a:r>
            <a:r>
              <a:rPr lang="en-US" altLang="zh-CN" sz="2000" dirty="0" smtClean="0">
                <a:solidFill>
                  <a:srgbClr val="FF0000"/>
                </a:solidFill>
              </a:rPr>
              <a:t>utf8mb4, </a:t>
            </a:r>
            <a:r>
              <a:rPr lang="en-US" altLang="zh-CN" sz="2000" dirty="0" err="1" smtClean="0"/>
              <a:t>trade_detail</a:t>
            </a:r>
            <a:r>
              <a:rPr lang="zh-CN" altLang="en-US" sz="2000" dirty="0" smtClean="0"/>
              <a:t>字符编码为</a:t>
            </a:r>
            <a:r>
              <a:rPr lang="en-US" altLang="zh-CN" sz="2000" dirty="0" smtClean="0">
                <a:solidFill>
                  <a:srgbClr val="FF0000"/>
                </a:solidFill>
              </a:rPr>
              <a:t>utf8, </a:t>
            </a:r>
            <a:r>
              <a:rPr lang="zh-CN" altLang="en-US" sz="2000" dirty="0" smtClean="0"/>
              <a:t>所以会统一转换为字符编码超集</a:t>
            </a:r>
            <a:r>
              <a:rPr lang="en-US" altLang="zh-CN" sz="2000" dirty="0" smtClean="0"/>
              <a:t>utf8mb4.</a:t>
            </a:r>
          </a:p>
          <a:p>
            <a:endParaRPr lang="en-US" altLang="zh-CN" sz="2000" dirty="0">
              <a:solidFill>
                <a:srgbClr val="FF0000"/>
              </a:solidFill>
            </a:endParaRPr>
          </a:p>
          <a:p>
            <a:r>
              <a:rPr lang="zh-CN" altLang="en-US" sz="2000" dirty="0" smtClean="0"/>
              <a:t>则相应的联表查询语句变为：</a:t>
            </a:r>
            <a:endParaRPr lang="en-US" altLang="zh-CN" sz="2000" dirty="0" smtClean="0"/>
          </a:p>
          <a:p>
            <a:r>
              <a:rPr lang="en-US" altLang="zh-CN" sz="2000" dirty="0"/>
              <a:t>s</a:t>
            </a:r>
            <a:r>
              <a:rPr lang="en-US" altLang="zh-CN" sz="2000" dirty="0" smtClean="0"/>
              <a:t>elect * from </a:t>
            </a:r>
            <a:r>
              <a:rPr lang="en-US" altLang="zh-CN" sz="2000" dirty="0" err="1" smtClean="0"/>
              <a:t>trade_detail</a:t>
            </a:r>
            <a:r>
              <a:rPr lang="en-US" altLang="zh-CN" sz="2000" dirty="0" smtClean="0"/>
              <a:t> where CONVERT(</a:t>
            </a:r>
            <a:r>
              <a:rPr lang="en-US" altLang="zh-CN" sz="2000" dirty="0" err="1" smtClean="0"/>
              <a:t>tradeid</a:t>
            </a:r>
            <a:r>
              <a:rPr lang="en-US" altLang="zh-CN" sz="2000" dirty="0" smtClean="0"/>
              <a:t> USING utf8mb4)=</a:t>
            </a:r>
            <a:r>
              <a:rPr lang="en-US" altLang="zh-CN" sz="2000" dirty="0" err="1" smtClean="0"/>
              <a:t>l.tradeid</a:t>
            </a:r>
            <a:r>
              <a:rPr lang="en-US" altLang="zh-CN" sz="2000" dirty="0" smtClean="0"/>
              <a:t>;</a:t>
            </a:r>
          </a:p>
          <a:p>
            <a:endParaRPr lang="en-US" altLang="zh-CN" sz="2000" dirty="0"/>
          </a:p>
          <a:p>
            <a:r>
              <a:rPr lang="zh-CN" altLang="en-US" sz="2000" dirty="0" smtClean="0"/>
              <a:t>根据之前的条件索引字段加上了函数操作则用不上索引搜索功能了</a:t>
            </a:r>
            <a:endParaRPr lang="en-US" altLang="zh-CN" sz="2000" dirty="0" smtClean="0"/>
          </a:p>
          <a:p>
            <a:endParaRPr lang="en-US" altLang="zh-CN" sz="2000" dirty="0"/>
          </a:p>
          <a:p>
            <a:r>
              <a:rPr lang="zh-CN" altLang="en-US" sz="2000" dirty="0" smtClean="0"/>
              <a:t>所以平时开发中，同一个库的表最好保持字符编码一致，以避免这种联表的隐式字符编码转换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085499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/>
          <p:cNvSpPr>
            <a:spLocks noChangeArrowheads="1"/>
          </p:cNvSpPr>
          <p:nvPr/>
        </p:nvSpPr>
        <p:spPr bwMode="auto">
          <a:xfrm>
            <a:off x="891878" y="250575"/>
            <a:ext cx="582896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>
              <a:defRPr/>
            </a:pPr>
            <a:r>
              <a:rPr lang="zh-CN" altLang="en-US" sz="3200" b="1" kern="4000" spc="300" dirty="0" smtClean="0">
                <a:solidFill>
                  <a:srgbClr val="0500FF"/>
                </a:solidFill>
                <a:latin typeface="微软雅黑" charset="-122"/>
                <a:ea typeface="微软雅黑" charset="-122"/>
                <a:cs typeface="微软雅黑" charset="-122"/>
              </a:rPr>
              <a:t>自己对于索引的理解</a:t>
            </a:r>
            <a:endParaRPr lang="en-US" altLang="zh-CN" sz="3200" b="1" kern="4000" spc="300" dirty="0" smtClean="0">
              <a:solidFill>
                <a:srgbClr val="0500FF"/>
              </a:solidFill>
              <a:latin typeface="微软雅黑" charset="-122"/>
              <a:ea typeface="微软雅黑" charset="-122"/>
              <a:cs typeface="微软雅黑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93429" y="1133677"/>
            <a:ext cx="7526454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AutoNum type="arabicPeriod"/>
            </a:pPr>
            <a:r>
              <a:rPr lang="zh-CN" altLang="en-US" sz="2000" dirty="0" smtClean="0">
                <a:solidFill>
                  <a:prstClr val="black"/>
                </a:solidFill>
              </a:rPr>
              <a:t>必须</a:t>
            </a:r>
            <a:r>
              <a:rPr lang="zh-CN" altLang="en-US" sz="2000" dirty="0" smtClean="0">
                <a:solidFill>
                  <a:prstClr val="black"/>
                </a:solidFill>
              </a:rPr>
              <a:t>理解</a:t>
            </a:r>
            <a:r>
              <a:rPr lang="en-US" altLang="zh-CN" sz="2000" dirty="0" err="1" smtClean="0">
                <a:solidFill>
                  <a:prstClr val="black"/>
                </a:solidFill>
              </a:rPr>
              <a:t>Innodb</a:t>
            </a:r>
            <a:r>
              <a:rPr lang="zh-CN" altLang="en-US" sz="2000" dirty="0" smtClean="0">
                <a:solidFill>
                  <a:prstClr val="black"/>
                </a:solidFill>
              </a:rPr>
              <a:t>采用的索引</a:t>
            </a:r>
            <a:r>
              <a:rPr lang="zh-CN" altLang="en-US" sz="2000" dirty="0" smtClean="0">
                <a:solidFill>
                  <a:prstClr val="black"/>
                </a:solidFill>
              </a:rPr>
              <a:t>结构：</a:t>
            </a:r>
            <a:r>
              <a:rPr lang="en-US" altLang="zh-CN" sz="2000" dirty="0" smtClean="0">
                <a:solidFill>
                  <a:prstClr val="black"/>
                </a:solidFill>
              </a:rPr>
              <a:t>B</a:t>
            </a:r>
            <a:r>
              <a:rPr lang="en-US" altLang="zh-CN" sz="2000" dirty="0" smtClean="0">
                <a:solidFill>
                  <a:prstClr val="black"/>
                </a:solidFill>
              </a:rPr>
              <a:t>+</a:t>
            </a:r>
            <a:r>
              <a:rPr lang="zh-CN" altLang="en-US" sz="2000" dirty="0" smtClean="0">
                <a:solidFill>
                  <a:prstClr val="black"/>
                </a:solidFill>
              </a:rPr>
              <a:t>树索引结构</a:t>
            </a:r>
            <a:endParaRPr lang="en-US" altLang="zh-CN" sz="2000" dirty="0" smtClean="0">
              <a:solidFill>
                <a:prstClr val="black"/>
              </a:solidFill>
            </a:endParaRPr>
          </a:p>
          <a:p>
            <a:pPr marL="342900" indent="-342900">
              <a:buFontTx/>
              <a:buAutoNum type="arabicPeriod"/>
            </a:pPr>
            <a:r>
              <a:rPr lang="zh-CN" altLang="en-US" sz="2000" dirty="0" smtClean="0">
                <a:solidFill>
                  <a:prstClr val="black"/>
                </a:solidFill>
              </a:rPr>
              <a:t>拿到一</a:t>
            </a:r>
            <a:r>
              <a:rPr lang="zh-CN" altLang="en-US" sz="2000" dirty="0" smtClean="0">
                <a:solidFill>
                  <a:prstClr val="black"/>
                </a:solidFill>
              </a:rPr>
              <a:t>个频繁查询的语句</a:t>
            </a:r>
            <a:r>
              <a:rPr lang="zh-CN" altLang="en-US" sz="2000" dirty="0" smtClean="0">
                <a:solidFill>
                  <a:prstClr val="black"/>
                </a:solidFill>
              </a:rPr>
              <a:t>，通过</a:t>
            </a:r>
            <a:r>
              <a:rPr lang="en-US" altLang="zh-CN" sz="2000" dirty="0" smtClean="0">
                <a:solidFill>
                  <a:prstClr val="black"/>
                </a:solidFill>
              </a:rPr>
              <a:t>where</a:t>
            </a:r>
            <a:r>
              <a:rPr lang="zh-CN" altLang="en-US" sz="2000" dirty="0" smtClean="0">
                <a:solidFill>
                  <a:prstClr val="black"/>
                </a:solidFill>
              </a:rPr>
              <a:t>后面的</a:t>
            </a:r>
            <a:r>
              <a:rPr lang="zh-CN" altLang="en-US" sz="2000" dirty="0" smtClean="0">
                <a:solidFill>
                  <a:prstClr val="black"/>
                </a:solidFill>
              </a:rPr>
              <a:t>条件，分析条件查询字段是否有建立索引，有则继续：</a:t>
            </a:r>
            <a:endParaRPr lang="en-US" altLang="zh-CN" sz="2000" dirty="0" smtClean="0">
              <a:solidFill>
                <a:prstClr val="black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 smtClean="0">
                <a:solidFill>
                  <a:prstClr val="black"/>
                </a:solidFill>
              </a:rPr>
              <a:t>条件查询字段是否有加函数操作，有则无法使用索引搜索查询，可以看下能否通过修改</a:t>
            </a:r>
            <a:r>
              <a:rPr lang="en-US" altLang="zh-CN" sz="2000" dirty="0" err="1" smtClean="0">
                <a:solidFill>
                  <a:prstClr val="black"/>
                </a:solidFill>
              </a:rPr>
              <a:t>sql</a:t>
            </a:r>
            <a:r>
              <a:rPr lang="zh-CN" altLang="en-US" sz="2000" dirty="0" smtClean="0">
                <a:solidFill>
                  <a:prstClr val="black"/>
                </a:solidFill>
              </a:rPr>
              <a:t>将函数操作移动到条件查询字段值中</a:t>
            </a:r>
            <a:endParaRPr lang="en-US" altLang="zh-CN" sz="2000" dirty="0" smtClean="0">
              <a:solidFill>
                <a:prstClr val="black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 smtClean="0">
                <a:solidFill>
                  <a:prstClr val="black"/>
                </a:solidFill>
              </a:rPr>
              <a:t>联合索引，看下是否符合最左前缀索引原则</a:t>
            </a:r>
            <a:endParaRPr lang="en-US" altLang="zh-CN" sz="2000" dirty="0" smtClean="0">
              <a:solidFill>
                <a:prstClr val="black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 smtClean="0">
                <a:solidFill>
                  <a:prstClr val="black"/>
                </a:solidFill>
              </a:rPr>
              <a:t>能否用上覆盖索引减少回表操作，提升查询效率</a:t>
            </a:r>
            <a:endParaRPr lang="en-US" altLang="zh-CN" sz="2000" dirty="0" smtClean="0">
              <a:solidFill>
                <a:prstClr val="black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 smtClean="0">
                <a:solidFill>
                  <a:prstClr val="black"/>
                </a:solidFill>
              </a:rPr>
              <a:t>等等</a:t>
            </a:r>
            <a:endParaRPr lang="en-US" altLang="zh-CN" sz="2000" dirty="0" smtClean="0">
              <a:solidFill>
                <a:prstClr val="black"/>
              </a:solidFill>
            </a:endParaRPr>
          </a:p>
          <a:p>
            <a:pPr marL="342900" indent="-342900">
              <a:buAutoNum type="arabicPeriod" startAt="3"/>
            </a:pPr>
            <a:r>
              <a:rPr lang="zh-CN" altLang="en-US" sz="2000" dirty="0" smtClean="0">
                <a:solidFill>
                  <a:prstClr val="black"/>
                </a:solidFill>
              </a:rPr>
              <a:t>无招胜有招，直接拿到查询语句，想象一下在</a:t>
            </a:r>
            <a:r>
              <a:rPr lang="en-US" altLang="zh-CN" sz="2000" dirty="0" smtClean="0">
                <a:solidFill>
                  <a:prstClr val="black"/>
                </a:solidFill>
              </a:rPr>
              <a:t>B+</a:t>
            </a:r>
            <a:r>
              <a:rPr lang="zh-CN" altLang="en-US" sz="2000" dirty="0" smtClean="0">
                <a:solidFill>
                  <a:prstClr val="black"/>
                </a:solidFill>
              </a:rPr>
              <a:t>索引树中搜索，遍历每一层的时候能否快速决定往左还是往右</a:t>
            </a:r>
            <a:endParaRPr lang="en-US" altLang="zh-CN" sz="2000" dirty="0" smtClean="0">
              <a:solidFill>
                <a:prstClr val="black"/>
              </a:solidFill>
            </a:endParaRPr>
          </a:p>
          <a:p>
            <a:pPr marL="342900" indent="-342900">
              <a:buAutoNum type="arabicPeriod" startAt="3"/>
            </a:pPr>
            <a:r>
              <a:rPr lang="en-US" altLang="zh-CN" sz="2000" dirty="0" err="1" smtClean="0">
                <a:solidFill>
                  <a:prstClr val="black"/>
                </a:solidFill>
              </a:rPr>
              <a:t>Mysql</a:t>
            </a:r>
            <a:r>
              <a:rPr lang="zh-CN" altLang="en-US" sz="2000" dirty="0" smtClean="0">
                <a:solidFill>
                  <a:prstClr val="black"/>
                </a:solidFill>
              </a:rPr>
              <a:t>索引涉及的东西还非常非常多，我这里只是讲了冰山一角</a:t>
            </a:r>
            <a:endParaRPr lang="en-US" altLang="zh-CN" sz="2000" dirty="0" smtClean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7462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/>
          <p:cNvSpPr>
            <a:spLocks noChangeArrowheads="1"/>
          </p:cNvSpPr>
          <p:nvPr/>
        </p:nvSpPr>
        <p:spPr bwMode="auto">
          <a:xfrm>
            <a:off x="891878" y="250575"/>
            <a:ext cx="582896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>
              <a:defRPr/>
            </a:pPr>
            <a:r>
              <a:rPr lang="zh-CN" altLang="en-US" sz="3200" b="1" kern="4000" spc="300" dirty="0" smtClean="0">
                <a:solidFill>
                  <a:srgbClr val="0500FF"/>
                </a:solidFill>
                <a:latin typeface="微软雅黑" charset="-122"/>
                <a:ea typeface="微软雅黑" charset="-122"/>
                <a:cs typeface="微软雅黑" charset="-122"/>
              </a:rPr>
              <a:t>参考资料推荐</a:t>
            </a:r>
            <a:endParaRPr lang="en-US" altLang="zh-CN" sz="3200" b="1" kern="4000" spc="300" dirty="0" smtClean="0">
              <a:solidFill>
                <a:srgbClr val="0500FF"/>
              </a:solidFill>
              <a:latin typeface="微软雅黑" charset="-122"/>
              <a:ea typeface="微软雅黑" charset="-122"/>
              <a:cs typeface="微软雅黑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48289" y="1017565"/>
            <a:ext cx="7526454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AutoNum type="arabicPeriod"/>
            </a:pPr>
            <a:endParaRPr lang="en-US" altLang="zh-CN" dirty="0" smtClean="0">
              <a:solidFill>
                <a:prstClr val="black"/>
              </a:solidFill>
            </a:endParaRPr>
          </a:p>
          <a:p>
            <a:pPr marL="342900" indent="-342900">
              <a:buAutoNum type="arabicPeriod"/>
            </a:pPr>
            <a:r>
              <a:rPr lang="zh-CN" altLang="en-US" sz="2000" dirty="0" smtClean="0">
                <a:solidFill>
                  <a:prstClr val="black"/>
                </a:solidFill>
              </a:rPr>
              <a:t>高性能</a:t>
            </a:r>
            <a:r>
              <a:rPr lang="en-US" altLang="zh-CN" sz="2000" dirty="0" err="1" smtClean="0">
                <a:solidFill>
                  <a:prstClr val="black"/>
                </a:solidFill>
              </a:rPr>
              <a:t>mysql</a:t>
            </a:r>
            <a:r>
              <a:rPr lang="zh-CN" altLang="en-US" sz="2000" dirty="0" smtClean="0">
                <a:solidFill>
                  <a:prstClr val="black"/>
                </a:solidFill>
              </a:rPr>
              <a:t>第三版</a:t>
            </a:r>
            <a:endParaRPr lang="en-US" altLang="zh-CN" sz="2000" dirty="0" smtClean="0">
              <a:solidFill>
                <a:prstClr val="black"/>
              </a:solidFill>
            </a:endParaRPr>
          </a:p>
          <a:p>
            <a:pPr marL="342900" indent="-342900">
              <a:buAutoNum type="arabicPeriod"/>
            </a:pPr>
            <a:endParaRPr lang="en-US" altLang="zh-CN" sz="2000" dirty="0" smtClean="0">
              <a:solidFill>
                <a:prstClr val="black"/>
              </a:solidFill>
            </a:endParaRPr>
          </a:p>
          <a:p>
            <a:pPr marL="342900" indent="-342900">
              <a:buAutoNum type="arabicPeriod"/>
            </a:pPr>
            <a:r>
              <a:rPr lang="en-US" altLang="zh-CN" sz="2000" dirty="0" err="1" smtClean="0">
                <a:solidFill>
                  <a:prstClr val="black"/>
                </a:solidFill>
              </a:rPr>
              <a:t>Mysql</a:t>
            </a:r>
            <a:r>
              <a:rPr lang="zh-CN" altLang="en-US" sz="2000" dirty="0" smtClean="0">
                <a:solidFill>
                  <a:prstClr val="black"/>
                </a:solidFill>
              </a:rPr>
              <a:t>技术内幕</a:t>
            </a:r>
            <a:r>
              <a:rPr lang="en-US" altLang="zh-CN" sz="2000" dirty="0" smtClean="0">
                <a:solidFill>
                  <a:prstClr val="black"/>
                </a:solidFill>
              </a:rPr>
              <a:t>(</a:t>
            </a:r>
            <a:r>
              <a:rPr lang="en-US" altLang="zh-CN" sz="2000" dirty="0" err="1" smtClean="0">
                <a:solidFill>
                  <a:prstClr val="black"/>
                </a:solidFill>
              </a:rPr>
              <a:t>InnoDB</a:t>
            </a:r>
            <a:r>
              <a:rPr lang="zh-CN" altLang="en-US" sz="2000" dirty="0" smtClean="0">
                <a:solidFill>
                  <a:prstClr val="black"/>
                </a:solidFill>
              </a:rPr>
              <a:t>存储引擎</a:t>
            </a:r>
            <a:r>
              <a:rPr lang="en-US" altLang="zh-CN" sz="2000" dirty="0" smtClean="0">
                <a:solidFill>
                  <a:prstClr val="black"/>
                </a:solidFill>
              </a:rPr>
              <a:t>)</a:t>
            </a:r>
            <a:r>
              <a:rPr lang="zh-CN" altLang="en-US" sz="2000" dirty="0" smtClean="0">
                <a:solidFill>
                  <a:prstClr val="black"/>
                </a:solidFill>
              </a:rPr>
              <a:t>第二版</a:t>
            </a:r>
            <a:endParaRPr lang="en-US" altLang="zh-CN" sz="2000" dirty="0" smtClean="0">
              <a:solidFill>
                <a:prstClr val="black"/>
              </a:solidFill>
            </a:endParaRPr>
          </a:p>
          <a:p>
            <a:pPr marL="342900" indent="-342900">
              <a:buAutoNum type="arabicPeriod"/>
            </a:pPr>
            <a:endParaRPr lang="en-US" altLang="zh-CN" sz="2000" dirty="0" smtClean="0">
              <a:solidFill>
                <a:prstClr val="black"/>
              </a:solidFill>
            </a:endParaRPr>
          </a:p>
          <a:p>
            <a:pPr marL="342900" indent="-342900">
              <a:buAutoNum type="arabicPeriod"/>
            </a:pPr>
            <a:r>
              <a:rPr lang="en-US" altLang="zh-CN" sz="2000" dirty="0" err="1" smtClean="0">
                <a:solidFill>
                  <a:prstClr val="black"/>
                </a:solidFill>
              </a:rPr>
              <a:t>Mysql</a:t>
            </a:r>
            <a:r>
              <a:rPr lang="zh-CN" altLang="en-US" sz="2000" dirty="0" smtClean="0">
                <a:solidFill>
                  <a:prstClr val="black"/>
                </a:solidFill>
              </a:rPr>
              <a:t>实战</a:t>
            </a:r>
            <a:r>
              <a:rPr lang="en-US" altLang="zh-CN" sz="2000" dirty="0" smtClean="0">
                <a:solidFill>
                  <a:prstClr val="black"/>
                </a:solidFill>
              </a:rPr>
              <a:t>45</a:t>
            </a:r>
            <a:r>
              <a:rPr lang="zh-CN" altLang="en-US" sz="2000" dirty="0" smtClean="0">
                <a:solidFill>
                  <a:prstClr val="black"/>
                </a:solidFill>
              </a:rPr>
              <a:t>讲</a:t>
            </a:r>
            <a:r>
              <a:rPr lang="en-US" altLang="zh-CN" sz="2000" dirty="0" smtClean="0">
                <a:solidFill>
                  <a:prstClr val="black"/>
                </a:solidFill>
              </a:rPr>
              <a:t>-</a:t>
            </a:r>
            <a:r>
              <a:rPr lang="zh-CN" altLang="en-US" sz="2000" dirty="0" smtClean="0">
                <a:solidFill>
                  <a:prstClr val="black"/>
                </a:solidFill>
              </a:rPr>
              <a:t>极客时间专栏</a:t>
            </a:r>
            <a:endParaRPr lang="en-US" altLang="zh-CN" sz="2000" dirty="0" smtClean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4463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6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151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/>
          <p:cNvSpPr>
            <a:spLocks noChangeArrowheads="1"/>
          </p:cNvSpPr>
          <p:nvPr/>
        </p:nvSpPr>
        <p:spPr bwMode="auto">
          <a:xfrm>
            <a:off x="891878" y="250575"/>
            <a:ext cx="582896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>
              <a:defRPr/>
            </a:pPr>
            <a:r>
              <a:rPr lang="en-US" altLang="zh-CN" sz="3200" b="1" kern="4000" spc="300" dirty="0" smtClean="0">
                <a:solidFill>
                  <a:srgbClr val="0500FF"/>
                </a:solidFill>
                <a:latin typeface="微软雅黑" charset="-122"/>
                <a:ea typeface="微软雅黑" charset="-122"/>
                <a:cs typeface="微软雅黑" charset="-122"/>
              </a:rPr>
              <a:t>1. </a:t>
            </a:r>
            <a:r>
              <a:rPr lang="zh-CN" altLang="en-US" sz="3200" b="1" kern="4000" spc="300" dirty="0" smtClean="0">
                <a:solidFill>
                  <a:srgbClr val="0500FF"/>
                </a:solidFill>
                <a:latin typeface="微软雅黑" charset="-122"/>
                <a:ea typeface="微软雅黑" charset="-122"/>
                <a:cs typeface="微软雅黑" charset="-122"/>
              </a:rPr>
              <a:t>索引</a:t>
            </a:r>
            <a:r>
              <a:rPr lang="zh-CN" altLang="en-US" sz="3200" b="1" kern="4000" spc="300" dirty="0" smtClean="0">
                <a:solidFill>
                  <a:srgbClr val="0500FF"/>
                </a:solidFill>
                <a:latin typeface="微软雅黑" charset="-122"/>
                <a:ea typeface="微软雅黑" charset="-122"/>
                <a:cs typeface="微软雅黑" charset="-122"/>
              </a:rPr>
              <a:t>的设计原则</a:t>
            </a:r>
            <a:endParaRPr lang="en-US" altLang="zh-CN" sz="3200" b="1" kern="4000" spc="300" dirty="0" smtClean="0">
              <a:solidFill>
                <a:srgbClr val="0500FF"/>
              </a:solidFill>
              <a:latin typeface="微软雅黑" charset="-122"/>
              <a:ea typeface="微软雅黑" charset="-122"/>
              <a:cs typeface="微软雅黑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200668" y="1826954"/>
            <a:ext cx="58823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单个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crud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效率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高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AutoNum type="arabicPeriod"/>
            </a:pP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AutoNum type="arabicPeriod"/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区间查找效率高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77568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/>
          <p:cNvSpPr>
            <a:spLocks noChangeArrowheads="1"/>
          </p:cNvSpPr>
          <p:nvPr/>
        </p:nvSpPr>
        <p:spPr bwMode="auto">
          <a:xfrm>
            <a:off x="891878" y="250575"/>
            <a:ext cx="582896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>
              <a:defRPr/>
            </a:pPr>
            <a:r>
              <a:rPr lang="en-US" altLang="zh-CN" sz="3200" b="1" kern="4000" spc="300" dirty="0" smtClean="0">
                <a:solidFill>
                  <a:srgbClr val="0500FF"/>
                </a:solidFill>
                <a:latin typeface="微软雅黑" charset="-122"/>
                <a:ea typeface="微软雅黑" charset="-122"/>
                <a:cs typeface="微软雅黑" charset="-122"/>
              </a:rPr>
              <a:t>2 </a:t>
            </a:r>
            <a:r>
              <a:rPr lang="zh-CN" altLang="en-US" sz="3200" b="1" kern="4000" spc="300" dirty="0" smtClean="0">
                <a:solidFill>
                  <a:srgbClr val="0500FF"/>
                </a:solidFill>
                <a:latin typeface="微软雅黑" charset="-122"/>
                <a:ea typeface="微软雅黑" charset="-122"/>
                <a:cs typeface="微软雅黑" charset="-122"/>
              </a:rPr>
              <a:t>常见</a:t>
            </a:r>
            <a:r>
              <a:rPr lang="zh-CN" altLang="en-US" sz="3200" b="1" kern="4000" spc="300" dirty="0" smtClean="0">
                <a:solidFill>
                  <a:srgbClr val="0500FF"/>
                </a:solidFill>
                <a:latin typeface="微软雅黑" charset="-122"/>
                <a:ea typeface="微软雅黑" charset="-122"/>
                <a:cs typeface="微软雅黑" charset="-122"/>
              </a:rPr>
              <a:t>索引模型</a:t>
            </a:r>
            <a:endParaRPr lang="en-US" altLang="zh-CN" sz="3200" b="1" kern="4000" spc="300" dirty="0" smtClean="0">
              <a:solidFill>
                <a:srgbClr val="0500FF"/>
              </a:solidFill>
              <a:latin typeface="微软雅黑" charset="-122"/>
              <a:ea typeface="微软雅黑" charset="-122"/>
              <a:cs typeface="微软雅黑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28097" y="1536674"/>
            <a:ext cx="9859217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 </a:t>
            </a:r>
            <a:r>
              <a:rPr lang="zh-CN" altLang="en-US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哈</a:t>
            </a:r>
            <a:r>
              <a:rPr lang="zh-CN" altLang="en-US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希表</a:t>
            </a:r>
            <a:endParaRPr lang="en-US" altLang="zh-CN" sz="20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优点</a:t>
            </a:r>
            <a:r>
              <a:rPr lang="zh-CN" altLang="en-US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：单个等值查找速度非常快</a:t>
            </a:r>
            <a:endParaRPr lang="en-US" altLang="zh-CN" sz="20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缺点：因为是无序的，所以不适合区间查找</a:t>
            </a:r>
            <a:endParaRPr lang="en-US" altLang="zh-CN" sz="20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</a:t>
            </a:r>
            <a:r>
              <a:rPr lang="zh-CN" altLang="en-US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有序</a:t>
            </a:r>
            <a:r>
              <a:rPr lang="zh-CN" altLang="en-US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数组</a:t>
            </a:r>
            <a:endParaRPr lang="en-US" altLang="zh-CN" sz="20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en-US" altLang="zh-CN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优点：等值查询和区间查询都非常快，</a:t>
            </a:r>
            <a:r>
              <a:rPr lang="en-US" altLang="zh-CN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O(</a:t>
            </a:r>
            <a:r>
              <a:rPr lang="en-US" altLang="zh-CN" sz="2000" dirty="0" err="1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logn</a:t>
            </a:r>
            <a:r>
              <a:rPr lang="en-US" altLang="zh-CN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), </a:t>
            </a:r>
            <a:r>
              <a:rPr lang="zh-CN" altLang="en-US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可以采用二分查找</a:t>
            </a:r>
            <a:endParaRPr lang="en-US" altLang="zh-CN" sz="20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en-US" altLang="zh-CN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缺点：插入和删除操作效率低，</a:t>
            </a:r>
            <a:r>
              <a:rPr lang="en-US" altLang="zh-CN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O(n)</a:t>
            </a:r>
          </a:p>
          <a:p>
            <a:pPr lvl="1"/>
            <a:r>
              <a:rPr lang="en-US" altLang="zh-CN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适用于存储索引，更新操作较少的</a:t>
            </a:r>
            <a:endParaRPr lang="en-US" altLang="zh-CN" sz="20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 </a:t>
            </a:r>
            <a:r>
              <a:rPr lang="zh-CN" altLang="en-US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搜索树</a:t>
            </a:r>
            <a:endParaRPr lang="en-US" altLang="zh-CN" sz="20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en-US" altLang="zh-CN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优点：单个</a:t>
            </a:r>
            <a:r>
              <a:rPr lang="en-US" altLang="zh-CN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crud</a:t>
            </a:r>
            <a:r>
              <a:rPr lang="zh-CN" altLang="en-US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和区间查找效率都非常高</a:t>
            </a:r>
            <a:endParaRPr lang="en-US" altLang="zh-CN" sz="20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en-US" altLang="zh-CN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比如下面要说的</a:t>
            </a:r>
            <a:r>
              <a:rPr lang="en-US" altLang="zh-CN" sz="2000" dirty="0" err="1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mysql</a:t>
            </a:r>
            <a:r>
              <a:rPr lang="en-US" altLang="zh-CN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 err="1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innodb</a:t>
            </a:r>
            <a:r>
              <a:rPr lang="zh-CN" altLang="en-US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存储引擎采用的</a:t>
            </a:r>
            <a:r>
              <a:rPr lang="en-US" altLang="zh-CN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B+</a:t>
            </a:r>
            <a:r>
              <a:rPr lang="zh-CN" altLang="en-US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树索引，是一种</a:t>
            </a:r>
            <a:r>
              <a:rPr lang="en-US" altLang="zh-CN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zh-CN" altLang="en-US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叉平衡树</a:t>
            </a:r>
            <a:endParaRPr lang="en-US" altLang="zh-CN" sz="20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6360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/>
          <p:cNvSpPr>
            <a:spLocks noChangeArrowheads="1"/>
          </p:cNvSpPr>
          <p:nvPr/>
        </p:nvSpPr>
        <p:spPr bwMode="auto">
          <a:xfrm>
            <a:off x="891878" y="250575"/>
            <a:ext cx="582896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>
              <a:defRPr/>
            </a:pPr>
            <a:r>
              <a:rPr lang="en-US" altLang="zh-CN" sz="3200" b="1" kern="4000" spc="300" dirty="0" smtClean="0">
                <a:solidFill>
                  <a:srgbClr val="0500FF"/>
                </a:solidFill>
                <a:latin typeface="微软雅黑" charset="-122"/>
                <a:ea typeface="微软雅黑" charset="-122"/>
                <a:cs typeface="微软雅黑" charset="-122"/>
              </a:rPr>
              <a:t>03 </a:t>
            </a:r>
            <a:r>
              <a:rPr lang="en-US" altLang="zh-CN" sz="3200" b="1" kern="4000" spc="300" dirty="0" err="1" smtClean="0">
                <a:solidFill>
                  <a:srgbClr val="0500FF"/>
                </a:solidFill>
                <a:latin typeface="微软雅黑" charset="-122"/>
                <a:ea typeface="微软雅黑" charset="-122"/>
                <a:cs typeface="微软雅黑" charset="-122"/>
              </a:rPr>
              <a:t>InnoDB</a:t>
            </a:r>
            <a:r>
              <a:rPr lang="zh-CN" altLang="en-US" sz="3200" b="1" kern="4000" spc="300" dirty="0" smtClean="0">
                <a:solidFill>
                  <a:srgbClr val="0500FF"/>
                </a:solidFill>
                <a:latin typeface="微软雅黑" charset="-122"/>
                <a:ea typeface="微软雅黑" charset="-122"/>
                <a:cs typeface="微软雅黑" charset="-122"/>
              </a:rPr>
              <a:t>的索引模型</a:t>
            </a:r>
            <a:endParaRPr lang="en-US" altLang="zh-CN" sz="3200" b="1" kern="4000" spc="300" dirty="0" smtClean="0">
              <a:solidFill>
                <a:srgbClr val="0500FF"/>
              </a:solidFill>
              <a:latin typeface="微软雅黑" charset="-122"/>
              <a:ea typeface="微软雅黑" charset="-122"/>
              <a:cs typeface="微软雅黑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28098" y="1231880"/>
            <a:ext cx="82981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zh-CN" altLang="en-US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采用</a:t>
            </a:r>
            <a:r>
              <a:rPr lang="en-US" altLang="zh-CN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B+</a:t>
            </a:r>
            <a:r>
              <a:rPr lang="zh-CN" altLang="en-US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树索引结构：是一种</a:t>
            </a:r>
            <a:r>
              <a:rPr lang="en-US" altLang="zh-CN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zh-CN" altLang="en-US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叉搜索平衡树，只有叶子节点才存储行数据，非叶子节点主要用来提升查找速度，同一个叶子节点的数据一定是在同一个数据页上的</a:t>
            </a:r>
            <a:endParaRPr lang="zh-CN" altLang="en-US" sz="20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335313" y="2365839"/>
            <a:ext cx="3716467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err="1" smtClean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mysql</a:t>
            </a:r>
            <a:r>
              <a:rPr lang="en-US" altLang="zh-CN" sz="2000" dirty="0" smtClean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&gt; create table T(</a:t>
            </a:r>
          </a:p>
          <a:p>
            <a:r>
              <a:rPr lang="en-US" altLang="zh-CN" sz="2000" dirty="0" smtClean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id </a:t>
            </a:r>
            <a:r>
              <a:rPr lang="en-US" altLang="zh-CN" sz="2000" dirty="0" err="1" smtClean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int</a:t>
            </a:r>
            <a:r>
              <a:rPr lang="en-US" altLang="zh-CN" sz="2000" dirty="0" smtClean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primary key, </a:t>
            </a:r>
          </a:p>
          <a:p>
            <a:r>
              <a:rPr lang="en-US" altLang="zh-CN" sz="2000" dirty="0" smtClean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k </a:t>
            </a:r>
            <a:r>
              <a:rPr lang="en-US" altLang="zh-CN" sz="2000" dirty="0" err="1" smtClean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int</a:t>
            </a:r>
            <a:r>
              <a:rPr lang="en-US" altLang="zh-CN" sz="2000" dirty="0" smtClean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not null, </a:t>
            </a:r>
          </a:p>
          <a:p>
            <a:r>
              <a:rPr lang="en-US" altLang="zh-CN" sz="2000" dirty="0" smtClean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name varchar(16),</a:t>
            </a:r>
          </a:p>
          <a:p>
            <a:r>
              <a:rPr lang="en-US" altLang="zh-CN" sz="2000" dirty="0" smtClean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index (k))engine=</a:t>
            </a:r>
            <a:r>
              <a:rPr lang="en-US" altLang="zh-CN" sz="2000" dirty="0" err="1" smtClean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InnoDB</a:t>
            </a:r>
            <a:r>
              <a:rPr lang="en-US" altLang="zh-CN" sz="2000" dirty="0" smtClean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;</a:t>
            </a:r>
          </a:p>
          <a:p>
            <a:endParaRPr lang="en-US" altLang="zh-CN" sz="2000" dirty="0" smtClean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  <a:p>
            <a:r>
              <a:rPr lang="en-US" altLang="zh-CN" sz="2000" dirty="0" smtClean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Insert into T values(100,1,’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小明</a:t>
            </a:r>
            <a:r>
              <a:rPr lang="en-US" altLang="zh-CN" sz="2000" dirty="0" smtClean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’),</a:t>
            </a:r>
          </a:p>
          <a:p>
            <a:r>
              <a:rPr lang="en-US" altLang="zh-CN" sz="2000" dirty="0" smtClean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(200,2,’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小华</a:t>
            </a:r>
            <a:r>
              <a:rPr lang="en-US" altLang="zh-CN" sz="2000" dirty="0" smtClean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’),(300,3,’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小李</a:t>
            </a:r>
            <a:r>
              <a:rPr lang="en-US" altLang="zh-CN" sz="2000" dirty="0" smtClean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’),</a:t>
            </a:r>
          </a:p>
          <a:p>
            <a:r>
              <a:rPr lang="en-US" altLang="zh-CN" sz="2000" dirty="0" smtClean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(500,5,’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小三</a:t>
            </a:r>
            <a:r>
              <a:rPr lang="en-US" altLang="zh-CN" sz="2000" dirty="0" smtClean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’),(600,6,’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小六</a:t>
            </a:r>
            <a:r>
              <a:rPr lang="en-US" altLang="zh-CN" sz="2000" dirty="0" smtClean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’)</a:t>
            </a:r>
          </a:p>
          <a:p>
            <a:endParaRPr lang="en-US" altLang="zh-CN" dirty="0"/>
          </a:p>
        </p:txBody>
      </p:sp>
      <p:pic>
        <p:nvPicPr>
          <p:cNvPr id="1026" name="Picture 2" descr="https://static001.geekbang.org/resource/image/dc/8d/dcda101051f28502bd5c4402b292e38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6492" y="1928975"/>
            <a:ext cx="5879107" cy="4203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3853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4" grpId="0"/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/>
          <p:cNvSpPr>
            <a:spLocks noChangeArrowheads="1"/>
          </p:cNvSpPr>
          <p:nvPr/>
        </p:nvSpPr>
        <p:spPr bwMode="auto">
          <a:xfrm>
            <a:off x="891878" y="250575"/>
            <a:ext cx="6931322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>
              <a:defRPr/>
            </a:pPr>
            <a:r>
              <a:rPr lang="en-US" altLang="zh-CN" sz="3200" b="1" kern="4000" spc="300" dirty="0" smtClean="0">
                <a:solidFill>
                  <a:srgbClr val="0500FF"/>
                </a:solidFill>
                <a:latin typeface="微软雅黑" charset="-122"/>
                <a:ea typeface="微软雅黑" charset="-122"/>
                <a:cs typeface="微软雅黑" charset="-122"/>
              </a:rPr>
              <a:t>04 </a:t>
            </a:r>
            <a:r>
              <a:rPr lang="en-US" altLang="zh-CN" sz="3200" b="1" kern="4000" spc="300" dirty="0" err="1">
                <a:solidFill>
                  <a:srgbClr val="0500FF"/>
                </a:solidFill>
                <a:latin typeface="微软雅黑" charset="-122"/>
                <a:ea typeface="微软雅黑" charset="-122"/>
                <a:cs typeface="微软雅黑" charset="-122"/>
              </a:rPr>
              <a:t>Mysql</a:t>
            </a:r>
            <a:r>
              <a:rPr lang="zh-CN" altLang="en-US" sz="3200" b="1" kern="4000" spc="300" dirty="0">
                <a:solidFill>
                  <a:srgbClr val="0500FF"/>
                </a:solidFill>
                <a:latin typeface="微软雅黑" charset="-122"/>
                <a:ea typeface="微软雅黑" charset="-122"/>
                <a:cs typeface="微软雅黑" charset="-122"/>
              </a:rPr>
              <a:t>几种常见索引概述</a:t>
            </a:r>
            <a:endParaRPr lang="en-US" altLang="zh-CN" sz="3200" b="1" kern="4000" spc="300" dirty="0">
              <a:solidFill>
                <a:srgbClr val="0500FF"/>
              </a:solidFill>
              <a:latin typeface="微软雅黑" charset="-122"/>
              <a:ea typeface="微软雅黑" charset="-122"/>
              <a:cs typeface="微软雅黑" charset="-122"/>
            </a:endParaRPr>
          </a:p>
          <a:p>
            <a:pPr>
              <a:defRPr/>
            </a:pPr>
            <a:endParaRPr lang="en-US" altLang="zh-CN" sz="3200" b="1" kern="4000" spc="300" dirty="0" smtClean="0">
              <a:solidFill>
                <a:srgbClr val="0500FF"/>
              </a:solidFill>
              <a:latin typeface="微软雅黑" charset="-122"/>
              <a:ea typeface="微软雅黑" charset="-122"/>
              <a:cs typeface="微软雅黑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28098" y="1826954"/>
            <a:ext cx="829818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Wingdings" panose="05000000000000000000" pitchFamily="2" charset="2"/>
              <a:buChar char="l"/>
            </a:pPr>
            <a:r>
              <a:rPr lang="zh-CN" altLang="en-US" sz="24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主键索引和普通索引</a:t>
            </a:r>
            <a:endParaRPr lang="en-US" altLang="zh-CN" sz="24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Wingdings" panose="05000000000000000000" pitchFamily="2" charset="2"/>
              <a:buChar char="l"/>
            </a:pPr>
            <a:endParaRPr lang="en-US" altLang="zh-CN" sz="2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Wingdings" panose="05000000000000000000" pitchFamily="2" charset="2"/>
              <a:buChar char="l"/>
            </a:pPr>
            <a:r>
              <a:rPr lang="zh-CN" altLang="en-US" sz="24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覆盖索引</a:t>
            </a:r>
            <a:endParaRPr lang="en-US" altLang="zh-CN" sz="24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Wingdings" panose="05000000000000000000" pitchFamily="2" charset="2"/>
              <a:buChar char="l"/>
            </a:pPr>
            <a:endParaRPr lang="en-US" altLang="zh-CN" sz="24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Wingdings" panose="05000000000000000000" pitchFamily="2" charset="2"/>
              <a:buChar char="l"/>
            </a:pPr>
            <a:r>
              <a:rPr lang="zh-CN" altLang="en-US" sz="24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联合索引</a:t>
            </a:r>
            <a:endParaRPr lang="zh-CN" altLang="en-US" sz="2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14897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/>
          <p:cNvSpPr>
            <a:spLocks noChangeArrowheads="1"/>
          </p:cNvSpPr>
          <p:nvPr/>
        </p:nvSpPr>
        <p:spPr bwMode="auto">
          <a:xfrm>
            <a:off x="891878" y="250575"/>
            <a:ext cx="582896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>
              <a:defRPr/>
            </a:pPr>
            <a:r>
              <a:rPr lang="zh-CN" altLang="en-US" sz="3200" b="1" kern="4000" spc="300" dirty="0" smtClean="0">
                <a:solidFill>
                  <a:srgbClr val="0500FF"/>
                </a:solidFill>
                <a:latin typeface="微软雅黑" charset="-122"/>
                <a:ea typeface="微软雅黑" charset="-122"/>
                <a:cs typeface="微软雅黑" charset="-122"/>
              </a:rPr>
              <a:t>主键索引和普通索引</a:t>
            </a:r>
            <a:endParaRPr lang="en-US" altLang="zh-CN" sz="3200" b="1" kern="4000" spc="300" dirty="0" smtClean="0">
              <a:solidFill>
                <a:srgbClr val="0500FF"/>
              </a:solidFill>
              <a:latin typeface="微软雅黑" charset="-122"/>
              <a:ea typeface="微软雅黑" charset="-122"/>
              <a:cs typeface="微软雅黑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28098" y="1826954"/>
            <a:ext cx="829818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zh-CN" altLang="en-US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主键索引也叫聚簇索引，查找数据的时候索引的</a:t>
            </a:r>
            <a:r>
              <a:rPr lang="en-US" altLang="zh-CN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value</a:t>
            </a:r>
            <a:r>
              <a:rPr lang="zh-CN" altLang="en-US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部分存储的是一整行的数据，查找到符合条件的直接取出行数据并返回即可</a:t>
            </a:r>
            <a:endParaRPr lang="en-US" altLang="zh-CN" sz="20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endParaRPr lang="en-US" altLang="zh-CN" sz="20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zh-CN" altLang="en-US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普通索引也叫非聚簇索引，它的</a:t>
            </a:r>
            <a:r>
              <a:rPr lang="en-US" altLang="zh-CN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value</a:t>
            </a:r>
            <a:r>
              <a:rPr lang="zh-CN" altLang="en-US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部分存储的是主键</a:t>
            </a:r>
            <a:r>
              <a:rPr lang="en-US" altLang="zh-CN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id</a:t>
            </a:r>
            <a:r>
              <a:rPr lang="zh-CN" altLang="en-US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sz="20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一般情况下，</a:t>
            </a:r>
            <a:r>
              <a:rPr lang="zh-CN" altLang="en-US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要拿到主键</a:t>
            </a:r>
            <a:r>
              <a:rPr lang="en-US" altLang="zh-CN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id</a:t>
            </a:r>
            <a:r>
              <a:rPr lang="zh-CN" altLang="en-US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，再去主键索引中查找一次完整的数据，这个过程叫做回表，多了一次索引树查找</a:t>
            </a:r>
            <a:endParaRPr lang="en-US" altLang="zh-CN" sz="20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endParaRPr lang="en-US" altLang="zh-CN" sz="20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zh-CN" altLang="en-US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所以尽量使用聚簇索引查询</a:t>
            </a:r>
            <a:endParaRPr lang="zh-CN" altLang="en-US" sz="20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93261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/>
          <p:cNvSpPr>
            <a:spLocks noChangeArrowheads="1"/>
          </p:cNvSpPr>
          <p:nvPr/>
        </p:nvSpPr>
        <p:spPr bwMode="auto">
          <a:xfrm>
            <a:off x="891878" y="250575"/>
            <a:ext cx="582896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>
              <a:defRPr/>
            </a:pPr>
            <a:r>
              <a:rPr lang="zh-CN" altLang="en-US" sz="3200" b="1" kern="4000" spc="300" dirty="0" smtClean="0">
                <a:solidFill>
                  <a:srgbClr val="0500FF"/>
                </a:solidFill>
                <a:latin typeface="微软雅黑" charset="-122"/>
                <a:ea typeface="微软雅黑" charset="-122"/>
                <a:cs typeface="微软雅黑" charset="-122"/>
              </a:rPr>
              <a:t>索引维护</a:t>
            </a:r>
            <a:endParaRPr lang="en-US" altLang="zh-CN" sz="3200" b="1" kern="4000" spc="300" dirty="0" smtClean="0">
              <a:solidFill>
                <a:srgbClr val="0500FF"/>
              </a:solidFill>
              <a:latin typeface="微软雅黑" charset="-122"/>
              <a:ea typeface="微软雅黑" charset="-122"/>
              <a:cs typeface="微软雅黑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28098" y="1130282"/>
            <a:ext cx="82981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zh-CN" altLang="en-US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页分裂：插入数据更新索引时，如果插入的数据页满了，则需要申请一个新的数据页将部分数据挪</a:t>
            </a:r>
            <a:r>
              <a:rPr lang="zh-CN" altLang="en-US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过去</a:t>
            </a:r>
            <a:endParaRPr lang="en-US" altLang="zh-CN" sz="20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122" name="Picture 2" descr="E:\source-repository\x-mind脑图集合\mysql实战45讲\mysql页分裂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2425" y="2089341"/>
            <a:ext cx="7363853" cy="3753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6095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/>
          <p:cNvSpPr>
            <a:spLocks noChangeArrowheads="1"/>
          </p:cNvSpPr>
          <p:nvPr/>
        </p:nvSpPr>
        <p:spPr bwMode="auto">
          <a:xfrm>
            <a:off x="891878" y="250575"/>
            <a:ext cx="582896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>
              <a:defRPr/>
            </a:pPr>
            <a:r>
              <a:rPr lang="zh-CN" altLang="en-US" sz="3200" b="1" kern="4000" spc="300" dirty="0" smtClean="0">
                <a:solidFill>
                  <a:srgbClr val="0500FF"/>
                </a:solidFill>
                <a:latin typeface="微软雅黑" charset="-122"/>
                <a:ea typeface="微软雅黑" charset="-122"/>
                <a:cs typeface="微软雅黑" charset="-122"/>
              </a:rPr>
              <a:t>索引维护</a:t>
            </a:r>
            <a:endParaRPr lang="en-US" altLang="zh-CN" sz="3200" b="1" kern="4000" spc="300" dirty="0" smtClean="0">
              <a:solidFill>
                <a:srgbClr val="0500FF"/>
              </a:solidFill>
              <a:latin typeface="微软雅黑" charset="-122"/>
              <a:ea typeface="微软雅黑" charset="-122"/>
              <a:cs typeface="微软雅黑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111007" y="1220761"/>
            <a:ext cx="7358743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zh-CN" altLang="en-US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页合并：删除数据时，某些索引数据页的利用率比较低时，需要合并某些数据页的数据</a:t>
            </a:r>
            <a:endParaRPr lang="en-US" altLang="zh-CN" sz="20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endParaRPr lang="en-US" altLang="zh-CN" sz="20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在实际生产中，我们要尽量减少页分裂和页合并的频率，过于频繁可能会影响</a:t>
            </a:r>
            <a:r>
              <a:rPr lang="en-US" altLang="zh-CN" sz="2000" dirty="0" err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mysql</a:t>
            </a:r>
            <a:r>
              <a:rPr lang="zh-CN" altLang="en-US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性能，</a:t>
            </a:r>
            <a:r>
              <a:rPr lang="zh-CN" altLang="en-US" sz="20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这就是为什么一般建议采用自增主键的插入数据模式</a:t>
            </a:r>
            <a:endParaRPr lang="en-US" altLang="zh-CN" sz="20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主键索引长度要尽量短一点，这样可以保证普通索引所占的空间不会太大</a:t>
            </a:r>
            <a:endParaRPr lang="en-US" altLang="zh-CN" sz="20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因为每插入一条数据，都要更新涉及到的索引树，所以索引个数不宜过多</a:t>
            </a:r>
            <a:endParaRPr lang="zh-CN" altLang="en-US" sz="20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48128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7974</TotalTime>
  <Words>2333</Words>
  <Application>Microsoft Office PowerPoint</Application>
  <PresentationFormat>自定义</PresentationFormat>
  <Paragraphs>263</Paragraphs>
  <Slides>24</Slides>
  <Notes>18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25" baseType="lpstr"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用户</dc:creator>
  <cp:lastModifiedBy>Windows7</cp:lastModifiedBy>
  <cp:revision>625</cp:revision>
  <dcterms:created xsi:type="dcterms:W3CDTF">2017-07-18T08:28:37Z</dcterms:created>
  <dcterms:modified xsi:type="dcterms:W3CDTF">2019-03-19T12:55:12Z</dcterms:modified>
</cp:coreProperties>
</file>